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2" r:id="rId3"/>
  </p:sldMasterIdLst>
  <p:notesMasterIdLst>
    <p:notesMasterId r:id="rId6"/>
  </p:notesMasterIdLst>
  <p:sldIdLst>
    <p:sldId id="256" r:id="rId4"/>
    <p:sldId id="413" r:id="rId5"/>
    <p:sldId id="402" r:id="rId7"/>
    <p:sldId id="403" r:id="rId8"/>
    <p:sldId id="405" r:id="rId9"/>
    <p:sldId id="406" r:id="rId10"/>
    <p:sldId id="407" r:id="rId11"/>
    <p:sldId id="408" r:id="rId12"/>
    <p:sldId id="409" r:id="rId13"/>
    <p:sldId id="410" r:id="rId14"/>
    <p:sldId id="411" r:id="rId15"/>
    <p:sldId id="412" r:id="rId16"/>
  </p:sldIdLst>
  <p:sldSz cx="9144000" cy="6858000" type="screen4x3"/>
  <p:notesSz cx="6858000" cy="9144000"/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clrMru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131"/>
    <p:restoredTop sz="89915"/>
  </p:normalViewPr>
  <p:slideViewPr>
    <p:cSldViewPr showGuides="1">
      <p:cViewPr varScale="1">
        <p:scale>
          <a:sx n="67" d="100"/>
          <a:sy n="67" d="100"/>
        </p:scale>
        <p:origin x="1494" y="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199" cy="76199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433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eaLnBrk="1" hangingPunct="1">
              <a:defRPr sz="1200" smtClean="0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3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 eaLnBrk="1" hangingPunct="1">
              <a:defRPr sz="1200" smtClean="0"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052" name="Rectangle 4"/>
          <p:cNvSpPr>
            <a:spLocks noRot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1434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单击此处编辑母版文本样式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第二级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第三级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1371600" marR="0" lvl="3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第四级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1828800" marR="0" lvl="4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第五级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/>
          <a:lstStyle>
            <a:lvl1pPr eaLnBrk="1" hangingPunct="1">
              <a:defRPr sz="1200" smtClean="0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/>
          <a:lstStyle>
            <a:lvl1pPr algn="r" eaLnBrk="1" hangingPunct="1">
              <a:defRPr sz="1200" smtClean="0"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E863EB81-219E-40A2-AC44-B5520DAB7BBA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7" Type="http://schemas.openxmlformats.org/officeDocument/2006/relationships/hyperlink" Target="https://baike.baidu.com/item/%E7%9C%9F%E7%A9%BA" TargetMode="External"/><Relationship Id="rId6" Type="http://schemas.openxmlformats.org/officeDocument/2006/relationships/hyperlink" Target="https://baike.baidu.com/item/%E5%BE%B7%E7%A6%8F%E9%9B%B7%E6%96%AF%E7%89%B9" TargetMode="External"/><Relationship Id="rId5" Type="http://schemas.openxmlformats.org/officeDocument/2006/relationships/hyperlink" Target="https://baike.baidu.com/item/%E7%89%A9%E7%90%86" TargetMode="External"/><Relationship Id="rId4" Type="http://schemas.openxmlformats.org/officeDocument/2006/relationships/hyperlink" Target="https://baike.baidu.com/item/%E5%8F%91%E5%B0%84" TargetMode="External"/><Relationship Id="rId3" Type="http://schemas.openxmlformats.org/officeDocument/2006/relationships/hyperlink" Target="https://baike.baidu.com/item/%E6%89%98%E9%A9%AC%E6%96%AF%C2%B7%E7%88%B1%E8%BF%AA%E7%94%9F" TargetMode="External"/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7" Type="http://schemas.openxmlformats.org/officeDocument/2006/relationships/hyperlink" Target="https://baike.baidu.com/item/%E7%9C%9F%E7%A9%BA" TargetMode="External"/><Relationship Id="rId6" Type="http://schemas.openxmlformats.org/officeDocument/2006/relationships/hyperlink" Target="https://baike.baidu.com/item/%E5%BE%B7%E7%A6%8F%E9%9B%B7%E6%96%AF%E7%89%B9" TargetMode="External"/><Relationship Id="rId5" Type="http://schemas.openxmlformats.org/officeDocument/2006/relationships/hyperlink" Target="https://baike.baidu.com/item/%E7%89%A9%E7%90%86" TargetMode="External"/><Relationship Id="rId4" Type="http://schemas.openxmlformats.org/officeDocument/2006/relationships/hyperlink" Target="https://baike.baidu.com/item/%E5%8F%91%E5%B0%84" TargetMode="External"/><Relationship Id="rId3" Type="http://schemas.openxmlformats.org/officeDocument/2006/relationships/hyperlink" Target="https://baike.baidu.com/item/%E6%89%98%E9%A9%AC%E6%96%AF%C2%B7%E7%88%B1%E8%BF%AA%E7%94%9F" TargetMode="External"/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6" Type="http://schemas.openxmlformats.org/officeDocument/2006/relationships/hyperlink" Target="https://baike.baidu.com/item/%E8%AF%BA%E8%B4%9D%E5%B0%94%E7%89%A9%E7%90%86%E5%AD%A6%E5%A5%96" TargetMode="External"/><Relationship Id="rId5" Type="http://schemas.openxmlformats.org/officeDocument/2006/relationships/hyperlink" Target="https://baike.baidu.com/item/%E5%B7%B4%E4%B8%81" TargetMode="External"/><Relationship Id="rId4" Type="http://schemas.openxmlformats.org/officeDocument/2006/relationships/hyperlink" Target="https://baike.baidu.com/item/%E8%82%96%E5%85%8B%E5%88%A9" TargetMode="External"/><Relationship Id="rId3" Type="http://schemas.openxmlformats.org/officeDocument/2006/relationships/hyperlink" Target="https://baike.baidu.com/item/%E9%97%AE%E4%B8%96" TargetMode="External"/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baike.baidu.com/item/%E4%BB%99%E7%AB%A5%E5%8D%8A%E5%AF%BC%E4%BD%93%E5%85%AC%E5%8F%B8" TargetMode="External"/><Relationship Id="rId7" Type="http://schemas.openxmlformats.org/officeDocument/2006/relationships/hyperlink" Target="https://baike.baidu.com/item/%E6%91%A9%E5%B0%94" TargetMode="External"/><Relationship Id="rId6" Type="http://schemas.openxmlformats.org/officeDocument/2006/relationships/hyperlink" Target="https://baike.baidu.com/item/%E8%AF%BA%E4%BC%8A%E6%96%AF" TargetMode="External"/><Relationship Id="rId5" Type="http://schemas.openxmlformats.org/officeDocument/2006/relationships/hyperlink" Target="https://baike.baidu.com/item/%E8%82%96%E5%85%8B%E8%8E%B1" TargetMode="External"/><Relationship Id="rId4" Type="http://schemas.openxmlformats.org/officeDocument/2006/relationships/hyperlink" Target="https://baike.baidu.com/item/%E9%BA%BB%E7%9C%81%E7%90%86%E5%B7%A5%E5%AD%A6%E9%99%A2" TargetMode="External"/><Relationship Id="rId3" Type="http://schemas.openxmlformats.org/officeDocument/2006/relationships/hyperlink" Target="https://baike.baidu.com/item/%E7%88%B1%E8%8D%B7%E5%8D%8E%E5%B7%9E" TargetMode="External"/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145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6146" name="备注占位符 2"/>
          <p:cNvSpPr>
            <a:spLocks noGrp="1"/>
          </p:cNvSpPr>
          <p:nvPr>
            <p:ph type="body"/>
          </p:nvPr>
        </p:nvSpPr>
        <p:spPr/>
        <p:txBody>
          <a:bodyPr wrap="square" lIns="91440" tIns="45720" rIns="91440" bIns="45720" anchor="t"/>
          <a:p>
            <a:pPr lvl="0" eaLnBrk="1" hangingPunct="1"/>
            <a:r>
              <a:rPr lang="en-US" altLang="zh-CN" dirty="0"/>
              <a:t>1883</a:t>
            </a:r>
            <a:r>
              <a:rPr lang="zh-CN" altLang="en-US" dirty="0"/>
              <a:t>年，发明大王</a:t>
            </a:r>
            <a:r>
              <a:rPr lang="zh-CN" altLang="en-US" dirty="0">
                <a:hlinkClick r:id="rId3"/>
              </a:rPr>
              <a:t>托马斯</a:t>
            </a:r>
            <a:r>
              <a:rPr lang="en-US" altLang="zh-CN" dirty="0">
                <a:hlinkClick r:id="rId3"/>
              </a:rPr>
              <a:t>·</a:t>
            </a:r>
            <a:r>
              <a:rPr lang="zh-CN" altLang="en-US" dirty="0">
                <a:hlinkClick r:id="rId3"/>
              </a:rPr>
              <a:t>爱迪生</a:t>
            </a:r>
            <a:r>
              <a:rPr lang="zh-CN" altLang="en-US" dirty="0"/>
              <a:t>正在为寻找电灯泡最佳灯丝材料，曾做过一个小小的实验。他在真空电灯泡内部碳丝附近安装了一小截铜丝，希望铜丝能阻止碳丝蒸发。但是他失败了，他无意中发现，没有连接在电路里的铜丝，却因接收到碳丝</a:t>
            </a:r>
            <a:r>
              <a:rPr lang="zh-CN" altLang="en-US" dirty="0">
                <a:hlinkClick r:id="rId4"/>
              </a:rPr>
              <a:t>发射</a:t>
            </a:r>
            <a:r>
              <a:rPr lang="zh-CN" altLang="en-US" dirty="0"/>
              <a:t>的热电子产生了微弱的电流。当时爱迪生正潜心研究城市电力系统，没重视这个现象。但他为这一发现申请了专利，并命名为“爱迪生效应”。</a:t>
            </a:r>
            <a:endParaRPr lang="zh-CN" altLang="en-US" dirty="0"/>
          </a:p>
          <a:p>
            <a:pPr lvl="0" eaLnBrk="1" hangingPunct="1"/>
            <a:r>
              <a:rPr lang="en-US" altLang="zh-CN" dirty="0"/>
              <a:t>1904</a:t>
            </a:r>
            <a:r>
              <a:rPr lang="zh-CN" altLang="en-US" dirty="0"/>
              <a:t>年，世界上第一只电子二极管在英国</a:t>
            </a:r>
            <a:r>
              <a:rPr lang="zh-CN" altLang="en-US" dirty="0">
                <a:hlinkClick r:id="rId5"/>
              </a:rPr>
              <a:t>物理</a:t>
            </a:r>
            <a:r>
              <a:rPr lang="zh-CN" altLang="en-US" dirty="0"/>
              <a:t>学家弗莱明的手下诞生了，这使爱迪生效应具有了实用价值。弗莱明也为此获得了这项发明的专利权。</a:t>
            </a:r>
            <a:endParaRPr lang="zh-CN" altLang="en-US" dirty="0"/>
          </a:p>
          <a:p>
            <a:pPr lvl="0" eaLnBrk="1" hangingPunct="1"/>
            <a:r>
              <a:rPr lang="en-US" altLang="zh-CN" dirty="0"/>
              <a:t>1906</a:t>
            </a:r>
            <a:r>
              <a:rPr lang="zh-CN" altLang="en-US" dirty="0"/>
              <a:t>年，美国发明家</a:t>
            </a:r>
            <a:r>
              <a:rPr lang="zh-CN" altLang="en-US" dirty="0">
                <a:hlinkClick r:id="rId6"/>
              </a:rPr>
              <a:t>德福雷斯特</a:t>
            </a:r>
            <a:r>
              <a:rPr lang="zh-CN" altLang="en-US" dirty="0"/>
              <a:t>（</a:t>
            </a:r>
            <a:r>
              <a:rPr lang="en-US" altLang="zh-CN" dirty="0"/>
              <a:t>De Forest Lee</a:t>
            </a:r>
            <a:r>
              <a:rPr lang="zh-CN" altLang="en-US" dirty="0"/>
              <a:t>），在二极管的灯丝和板极之间巧妙地加了一个栅板，从而发明了第一只</a:t>
            </a:r>
            <a:r>
              <a:rPr lang="zh-CN" altLang="en-US" dirty="0">
                <a:hlinkClick r:id="rId7"/>
              </a:rPr>
              <a:t>真空</a:t>
            </a:r>
            <a:r>
              <a:rPr lang="zh-CN" altLang="en-US" dirty="0"/>
              <a:t>三极管．</a:t>
            </a:r>
            <a:endParaRPr lang="zh-CN" altLang="en-US" dirty="0"/>
          </a:p>
          <a:p>
            <a:pPr lvl="0" eaLnBrk="1" hangingPunct="1"/>
            <a:endParaRPr lang="zh-CN" altLang="en-US" dirty="0"/>
          </a:p>
        </p:txBody>
      </p:sp>
      <p:sp>
        <p:nvSpPr>
          <p:cNvPr id="6147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vert="horz" wrap="square" lIns="91440" tIns="45720" rIns="91440" bIns="45720" anchor="b"/>
          <a:p>
            <a:pPr lvl="0" algn="r"/>
            <a:fld id="{9A0DB2DC-4C9A-4742-B13C-FB6460FD3503}" type="slidenum">
              <a:rPr lang="zh-CN" altLang="en-US" sz="1200" dirty="0"/>
            </a:fld>
            <a:endParaRPr lang="zh-CN" altLang="en-US" sz="1200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2529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22530" name="备注占位符 2"/>
          <p:cNvSpPr>
            <a:spLocks noGrp="1"/>
          </p:cNvSpPr>
          <p:nvPr>
            <p:ph type="body"/>
          </p:nvPr>
        </p:nvSpPr>
        <p:spPr/>
        <p:txBody>
          <a:bodyPr wrap="square" lIns="91440" tIns="45720" rIns="91440" bIns="45720" anchor="t"/>
          <a:p>
            <a:pPr lvl="0" eaLnBrk="1" hangingPunct="1"/>
            <a:endParaRPr lang="zh-CN" altLang="en-US" dirty="0"/>
          </a:p>
        </p:txBody>
      </p:sp>
      <p:sp>
        <p:nvSpPr>
          <p:cNvPr id="22531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vert="horz" wrap="square" lIns="91440" tIns="45720" rIns="91440" bIns="45720" anchor="b"/>
          <a:p>
            <a:pPr lvl="0" algn="r"/>
            <a:fld id="{9A0DB2DC-4C9A-4742-B13C-FB6460FD3503}" type="slidenum">
              <a:rPr lang="zh-CN" altLang="en-US" sz="1200" dirty="0"/>
            </a:fld>
            <a:endParaRPr lang="zh-CN" altLang="en-US" sz="1200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4577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24578" name="备注占位符 2"/>
          <p:cNvSpPr>
            <a:spLocks noGrp="1"/>
          </p:cNvSpPr>
          <p:nvPr>
            <p:ph type="body"/>
          </p:nvPr>
        </p:nvSpPr>
        <p:spPr/>
        <p:txBody>
          <a:bodyPr wrap="square" lIns="91440" tIns="45720" rIns="91440" bIns="45720" anchor="t"/>
          <a:p>
            <a:pPr lvl="0" eaLnBrk="1" hangingPunct="1"/>
            <a:endParaRPr lang="zh-CN" altLang="en-US" dirty="0"/>
          </a:p>
        </p:txBody>
      </p:sp>
      <p:sp>
        <p:nvSpPr>
          <p:cNvPr id="24579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vert="horz" wrap="square" lIns="91440" tIns="45720" rIns="91440" bIns="45720" anchor="b"/>
          <a:p>
            <a:pPr lvl="0" algn="r"/>
            <a:fld id="{9A0DB2DC-4C9A-4742-B13C-FB6460FD3503}" type="slidenum">
              <a:rPr lang="zh-CN" altLang="en-US" sz="1200" dirty="0"/>
            </a:fld>
            <a:endParaRPr lang="zh-CN" altLang="en-US" sz="1200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145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6146" name="备注占位符 2"/>
          <p:cNvSpPr>
            <a:spLocks noGrp="1"/>
          </p:cNvSpPr>
          <p:nvPr>
            <p:ph type="body"/>
          </p:nvPr>
        </p:nvSpPr>
        <p:spPr/>
        <p:txBody>
          <a:bodyPr wrap="square" lIns="91440" tIns="45720" rIns="91440" bIns="45720" anchor="t"/>
          <a:p>
            <a:pPr lvl="0" eaLnBrk="1" hangingPunct="1"/>
            <a:r>
              <a:rPr lang="en-US" altLang="zh-CN" dirty="0"/>
              <a:t>1883</a:t>
            </a:r>
            <a:r>
              <a:rPr lang="zh-CN" altLang="en-US" dirty="0"/>
              <a:t>年，发明大王</a:t>
            </a:r>
            <a:r>
              <a:rPr lang="zh-CN" altLang="en-US" dirty="0">
                <a:hlinkClick r:id="rId3"/>
              </a:rPr>
              <a:t>托马斯</a:t>
            </a:r>
            <a:r>
              <a:rPr lang="en-US" altLang="zh-CN" dirty="0">
                <a:hlinkClick r:id="rId3"/>
              </a:rPr>
              <a:t>·</a:t>
            </a:r>
            <a:r>
              <a:rPr lang="zh-CN" altLang="en-US" dirty="0">
                <a:hlinkClick r:id="rId3"/>
              </a:rPr>
              <a:t>爱迪生</a:t>
            </a:r>
            <a:r>
              <a:rPr lang="zh-CN" altLang="en-US" dirty="0"/>
              <a:t>正在为寻找电灯泡最佳灯丝材料，曾做过一个小小的实验。他在真空电灯泡内部碳丝附近安装了一小截铜丝，希望铜丝能阻止碳丝蒸发。但是他失败了，他无意中发现，没有连接在电路里的铜丝，却因接收到碳丝</a:t>
            </a:r>
            <a:r>
              <a:rPr lang="zh-CN" altLang="en-US" dirty="0">
                <a:hlinkClick r:id="rId4"/>
              </a:rPr>
              <a:t>发射</a:t>
            </a:r>
            <a:r>
              <a:rPr lang="zh-CN" altLang="en-US" dirty="0"/>
              <a:t>的热电子产生了微弱的电流。当时爱迪生正潜心研究城市电力系统，没重视这个现象。但他为这一发现申请了专利，并命名为“爱迪生效应”。</a:t>
            </a:r>
            <a:endParaRPr lang="zh-CN" altLang="en-US" dirty="0"/>
          </a:p>
          <a:p>
            <a:pPr lvl="0" eaLnBrk="1" hangingPunct="1"/>
            <a:r>
              <a:rPr lang="en-US" altLang="zh-CN" dirty="0"/>
              <a:t>1904</a:t>
            </a:r>
            <a:r>
              <a:rPr lang="zh-CN" altLang="en-US" dirty="0"/>
              <a:t>年，世界上第一只电子二极管在英国</a:t>
            </a:r>
            <a:r>
              <a:rPr lang="zh-CN" altLang="en-US" dirty="0">
                <a:hlinkClick r:id="rId5"/>
              </a:rPr>
              <a:t>物理</a:t>
            </a:r>
            <a:r>
              <a:rPr lang="zh-CN" altLang="en-US" dirty="0"/>
              <a:t>学家弗莱明的手下诞生了，这使爱迪生效应具有了实用价值。弗莱明也为此获得了这项发明的专利权。</a:t>
            </a:r>
            <a:endParaRPr lang="zh-CN" altLang="en-US" dirty="0"/>
          </a:p>
          <a:p>
            <a:pPr lvl="0" eaLnBrk="1" hangingPunct="1"/>
            <a:r>
              <a:rPr lang="en-US" altLang="zh-CN" dirty="0"/>
              <a:t>1906</a:t>
            </a:r>
            <a:r>
              <a:rPr lang="zh-CN" altLang="en-US" dirty="0"/>
              <a:t>年，美国发明家</a:t>
            </a:r>
            <a:r>
              <a:rPr lang="zh-CN" altLang="en-US" dirty="0">
                <a:hlinkClick r:id="rId6"/>
              </a:rPr>
              <a:t>德福雷斯特</a:t>
            </a:r>
            <a:r>
              <a:rPr lang="zh-CN" altLang="en-US" dirty="0"/>
              <a:t>（</a:t>
            </a:r>
            <a:r>
              <a:rPr lang="en-US" altLang="zh-CN" dirty="0"/>
              <a:t>De Forest Lee</a:t>
            </a:r>
            <a:r>
              <a:rPr lang="zh-CN" altLang="en-US" dirty="0"/>
              <a:t>），在二极管的灯丝和板极之间巧妙地加了一个栅板，从而发明了第一只</a:t>
            </a:r>
            <a:r>
              <a:rPr lang="zh-CN" altLang="en-US" dirty="0">
                <a:hlinkClick r:id="rId7"/>
              </a:rPr>
              <a:t>真空</a:t>
            </a:r>
            <a:r>
              <a:rPr lang="zh-CN" altLang="en-US" dirty="0"/>
              <a:t>三极管．</a:t>
            </a:r>
            <a:endParaRPr lang="zh-CN" altLang="en-US" dirty="0"/>
          </a:p>
          <a:p>
            <a:pPr lvl="0" eaLnBrk="1" hangingPunct="1"/>
            <a:endParaRPr lang="zh-CN" altLang="en-US" dirty="0"/>
          </a:p>
        </p:txBody>
      </p:sp>
      <p:sp>
        <p:nvSpPr>
          <p:cNvPr id="6147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vert="horz" wrap="square" lIns="91440" tIns="45720" rIns="91440" bIns="45720" anchor="b"/>
          <a:p>
            <a:pPr lvl="0" algn="r"/>
            <a:fld id="{9A0DB2DC-4C9A-4742-B13C-FB6460FD3503}" type="slidenum">
              <a:rPr lang="zh-CN" altLang="en-US" sz="1200" dirty="0"/>
            </a:fld>
            <a:endParaRPr lang="zh-CN" altLang="en-US" sz="1200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193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8194" name="备注占位符 2"/>
          <p:cNvSpPr>
            <a:spLocks noGrp="1"/>
          </p:cNvSpPr>
          <p:nvPr>
            <p:ph type="body"/>
          </p:nvPr>
        </p:nvSpPr>
        <p:spPr/>
        <p:txBody>
          <a:bodyPr wrap="square" lIns="91440" tIns="45720" rIns="91440" bIns="45720" anchor="t"/>
          <a:p>
            <a:pPr lvl="0" eaLnBrk="1" hangingPunct="1"/>
            <a:endParaRPr lang="zh-CN" altLang="en-US" dirty="0"/>
          </a:p>
        </p:txBody>
      </p:sp>
      <p:sp>
        <p:nvSpPr>
          <p:cNvPr id="8195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vert="horz" wrap="square" lIns="91440" tIns="45720" rIns="91440" bIns="45720" anchor="b"/>
          <a:p>
            <a:pPr lvl="0" algn="r"/>
            <a:fld id="{9A0DB2DC-4C9A-4742-B13C-FB6460FD3503}" type="slidenum">
              <a:rPr lang="zh-CN" altLang="en-US" sz="1200" dirty="0"/>
            </a:fld>
            <a:endParaRPr lang="zh-CN" altLang="en-US" sz="1200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241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10242" name="备注占位符 2"/>
          <p:cNvSpPr>
            <a:spLocks noGrp="1"/>
          </p:cNvSpPr>
          <p:nvPr>
            <p:ph type="body"/>
          </p:nvPr>
        </p:nvSpPr>
        <p:spPr/>
        <p:txBody>
          <a:bodyPr wrap="square" lIns="91440" tIns="45720" rIns="91440" bIns="45720" anchor="t"/>
          <a:p>
            <a:pPr lvl="0" eaLnBrk="1" hangingPunct="1"/>
            <a:r>
              <a:rPr lang="en-US" altLang="zh-CN" dirty="0"/>
              <a:t>1950</a:t>
            </a:r>
            <a:r>
              <a:rPr lang="zh-CN" altLang="en-US" dirty="0"/>
              <a:t>年，第一只“</a:t>
            </a:r>
            <a:r>
              <a:rPr lang="en-US" altLang="zh-CN" dirty="0"/>
              <a:t>PN</a:t>
            </a:r>
            <a:r>
              <a:rPr lang="zh-CN" altLang="en-US" dirty="0"/>
              <a:t>结型晶体管”</a:t>
            </a:r>
            <a:r>
              <a:rPr lang="zh-CN" altLang="en-US" dirty="0">
                <a:hlinkClick r:id="rId3"/>
              </a:rPr>
              <a:t>问世</a:t>
            </a:r>
            <a:r>
              <a:rPr lang="zh-CN" altLang="en-US" dirty="0"/>
              <a:t>了，它的性能与肖克莱原来设想的完全一致。今天的晶体管，大部分仍是这种</a:t>
            </a:r>
            <a:r>
              <a:rPr lang="en-US" altLang="zh-CN" dirty="0"/>
              <a:t>PN</a:t>
            </a:r>
            <a:r>
              <a:rPr lang="zh-CN" altLang="en-US" dirty="0"/>
              <a:t>结型晶体管。</a:t>
            </a:r>
            <a:r>
              <a:rPr lang="en-US" altLang="zh-CN" dirty="0"/>
              <a:t>(</a:t>
            </a:r>
            <a:r>
              <a:rPr lang="zh-CN" altLang="en-US" dirty="0"/>
              <a:t>所谓</a:t>
            </a:r>
            <a:r>
              <a:rPr lang="en-US" altLang="zh-CN" dirty="0"/>
              <a:t>PN</a:t>
            </a:r>
            <a:r>
              <a:rPr lang="zh-CN" altLang="en-US" dirty="0"/>
              <a:t>结就是</a:t>
            </a:r>
            <a:r>
              <a:rPr lang="en-US" altLang="zh-CN" dirty="0"/>
              <a:t>P</a:t>
            </a:r>
            <a:r>
              <a:rPr lang="zh-CN" altLang="en-US" dirty="0"/>
              <a:t>型和</a:t>
            </a:r>
            <a:r>
              <a:rPr lang="en-US" altLang="zh-CN" dirty="0"/>
              <a:t>N</a:t>
            </a:r>
            <a:r>
              <a:rPr lang="zh-CN" altLang="en-US" dirty="0"/>
              <a:t>型的结合处。</a:t>
            </a:r>
            <a:r>
              <a:rPr lang="en-US" altLang="zh-CN" dirty="0"/>
              <a:t>P</a:t>
            </a:r>
            <a:r>
              <a:rPr lang="zh-CN" altLang="en-US" dirty="0"/>
              <a:t>型多空穴。</a:t>
            </a:r>
            <a:r>
              <a:rPr lang="en-US" altLang="zh-CN" dirty="0"/>
              <a:t>N</a:t>
            </a:r>
            <a:r>
              <a:rPr lang="zh-CN" altLang="en-US" dirty="0"/>
              <a:t>型多电子。</a:t>
            </a:r>
            <a:r>
              <a:rPr lang="en-US" altLang="zh-CN" dirty="0"/>
              <a:t>)</a:t>
            </a:r>
            <a:endParaRPr lang="en-US" altLang="zh-CN" dirty="0"/>
          </a:p>
          <a:p>
            <a:pPr lvl="0" eaLnBrk="1" hangingPunct="1"/>
            <a:r>
              <a:rPr lang="en-US" altLang="zh-CN" dirty="0"/>
              <a:t>1956</a:t>
            </a:r>
            <a:r>
              <a:rPr lang="zh-CN" altLang="en-US" dirty="0"/>
              <a:t>年，</a:t>
            </a:r>
            <a:r>
              <a:rPr lang="zh-CN" altLang="en-US" dirty="0">
                <a:hlinkClick r:id="rId4"/>
              </a:rPr>
              <a:t>肖克利</a:t>
            </a:r>
            <a:r>
              <a:rPr lang="zh-CN" altLang="en-US" dirty="0"/>
              <a:t>、</a:t>
            </a:r>
            <a:r>
              <a:rPr lang="zh-CN" altLang="en-US" dirty="0">
                <a:hlinkClick r:id="rId5"/>
              </a:rPr>
              <a:t>巴丁</a:t>
            </a:r>
            <a:r>
              <a:rPr lang="zh-CN" altLang="en-US" dirty="0"/>
              <a:t>、布拉顿三人，因发明晶体管同时荣获</a:t>
            </a:r>
            <a:r>
              <a:rPr lang="zh-CN" altLang="en-US" dirty="0">
                <a:hlinkClick r:id="rId6"/>
              </a:rPr>
              <a:t>诺贝尔物理学奖</a:t>
            </a:r>
            <a:r>
              <a:rPr lang="zh-CN" altLang="en-US" dirty="0"/>
              <a:t>。</a:t>
            </a:r>
            <a:endParaRPr lang="zh-CN" altLang="en-US" dirty="0"/>
          </a:p>
          <a:p>
            <a:pPr lvl="0" eaLnBrk="1" hangingPunct="1"/>
            <a:endParaRPr lang="zh-CN" altLang="en-US" dirty="0"/>
          </a:p>
          <a:p>
            <a:pPr lvl="0" eaLnBrk="1" hangingPunct="1"/>
            <a:endParaRPr lang="zh-CN" altLang="en-US" dirty="0"/>
          </a:p>
        </p:txBody>
      </p:sp>
      <p:sp>
        <p:nvSpPr>
          <p:cNvPr id="10243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vert="horz" wrap="square" lIns="91440" tIns="45720" rIns="91440" bIns="45720" anchor="b"/>
          <a:p>
            <a:pPr lvl="0" algn="r"/>
            <a:fld id="{9A0DB2DC-4C9A-4742-B13C-FB6460FD3503}" type="slidenum">
              <a:rPr lang="zh-CN" altLang="en-US" sz="1200" dirty="0"/>
            </a:fld>
            <a:endParaRPr lang="zh-CN" altLang="en-US" sz="1200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2289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12290" name="备注占位符 2"/>
          <p:cNvSpPr>
            <a:spLocks noGrp="1"/>
          </p:cNvSpPr>
          <p:nvPr>
            <p:ph type="body"/>
          </p:nvPr>
        </p:nvSpPr>
        <p:spPr/>
        <p:txBody>
          <a:bodyPr wrap="square" lIns="91440" tIns="45720" rIns="91440" bIns="45720" anchor="t"/>
          <a:p>
            <a:pPr lvl="0" eaLnBrk="1" hangingPunct="1"/>
            <a:r>
              <a:rPr lang="en-US" altLang="zh-CN" dirty="0"/>
              <a:t>1927</a:t>
            </a:r>
            <a:r>
              <a:rPr lang="zh-CN" altLang="en-US" dirty="0"/>
              <a:t>年</a:t>
            </a:r>
            <a:r>
              <a:rPr lang="en-US" altLang="zh-CN" dirty="0"/>
              <a:t>12</a:t>
            </a:r>
            <a:r>
              <a:rPr lang="zh-CN" altLang="en-US" dirty="0"/>
              <a:t>月，罗伯特</a:t>
            </a:r>
            <a:r>
              <a:rPr lang="en-US" altLang="zh-CN" dirty="0"/>
              <a:t>·</a:t>
            </a:r>
            <a:r>
              <a:rPr lang="zh-CN" altLang="en-US" dirty="0"/>
              <a:t>诺伊斯生于美国</a:t>
            </a:r>
            <a:r>
              <a:rPr lang="zh-CN" altLang="en-US" dirty="0">
                <a:hlinkClick r:id="rId3"/>
              </a:rPr>
              <a:t>爱荷华州</a:t>
            </a:r>
            <a:r>
              <a:rPr lang="zh-CN" altLang="en-US" dirty="0"/>
              <a:t>。中学毕业后，考入格林纳尔学院，同时学习物理、数学两个专业。</a:t>
            </a:r>
            <a:r>
              <a:rPr lang="en-US" altLang="zh-CN" dirty="0"/>
              <a:t>1953</a:t>
            </a:r>
            <a:r>
              <a:rPr lang="zh-CN" altLang="en-US" dirty="0"/>
              <a:t>年获</a:t>
            </a:r>
            <a:r>
              <a:rPr lang="zh-CN" altLang="en-US" dirty="0">
                <a:hlinkClick r:id="rId4"/>
              </a:rPr>
              <a:t>麻省理工学院</a:t>
            </a:r>
            <a:r>
              <a:rPr lang="zh-CN" altLang="en-US" dirty="0"/>
              <a:t>物理学博士学位。毕业后，在费尔科公司工作了</a:t>
            </a:r>
            <a:r>
              <a:rPr lang="en-US" altLang="zh-CN" dirty="0"/>
              <a:t>3</a:t>
            </a:r>
            <a:r>
              <a:rPr lang="zh-CN" altLang="en-US" dirty="0"/>
              <a:t>年。</a:t>
            </a:r>
            <a:r>
              <a:rPr lang="en-US" altLang="zh-CN" dirty="0"/>
              <a:t>1956</a:t>
            </a:r>
            <a:r>
              <a:rPr lang="zh-CN" altLang="en-US" dirty="0"/>
              <a:t>年初，著名科学家</a:t>
            </a:r>
            <a:r>
              <a:rPr lang="zh-CN" altLang="en-US" dirty="0">
                <a:hlinkClick r:id="rId5"/>
              </a:rPr>
              <a:t>肖克莱</a:t>
            </a:r>
            <a:r>
              <a:rPr lang="zh-CN" altLang="en-US" dirty="0"/>
              <a:t>决定创办半导体公司，</a:t>
            </a:r>
            <a:r>
              <a:rPr lang="zh-CN" altLang="en-US" dirty="0">
                <a:hlinkClick r:id="rId6"/>
              </a:rPr>
              <a:t>诺伊斯</a:t>
            </a:r>
            <a:r>
              <a:rPr lang="zh-CN" altLang="en-US" dirty="0"/>
              <a:t>决定追随肖克莱干一番大事业。</a:t>
            </a:r>
            <a:r>
              <a:rPr lang="en-US" altLang="zh-CN" dirty="0"/>
              <a:t>1957</a:t>
            </a:r>
            <a:r>
              <a:rPr lang="zh-CN" altLang="en-US" dirty="0"/>
              <a:t>年，诺伊斯与</a:t>
            </a:r>
            <a:r>
              <a:rPr lang="zh-CN" altLang="en-US" dirty="0">
                <a:hlinkClick r:id="rId7"/>
              </a:rPr>
              <a:t>摩尔</a:t>
            </a:r>
            <a:r>
              <a:rPr lang="zh-CN" altLang="en-US" dirty="0"/>
              <a:t>等</a:t>
            </a:r>
            <a:r>
              <a:rPr lang="en-US" altLang="zh-CN" dirty="0"/>
              <a:t>8</a:t>
            </a:r>
            <a:r>
              <a:rPr lang="zh-CN" altLang="en-US" dirty="0"/>
              <a:t>人集体辞职，自行创办了</a:t>
            </a:r>
            <a:r>
              <a:rPr lang="zh-CN" altLang="en-US" dirty="0">
                <a:hlinkClick r:id="rId8"/>
              </a:rPr>
              <a:t>仙童半导体公司</a:t>
            </a:r>
            <a:r>
              <a:rPr lang="zh-CN" altLang="en-US" dirty="0"/>
              <a:t>。</a:t>
            </a:r>
            <a:r>
              <a:rPr lang="en-US" altLang="zh-CN" dirty="0"/>
              <a:t>1990</a:t>
            </a:r>
            <a:r>
              <a:rPr lang="zh-CN" altLang="en-US" dirty="0"/>
              <a:t>年</a:t>
            </a:r>
            <a:r>
              <a:rPr lang="en-US" altLang="zh-CN" dirty="0"/>
              <a:t>6</a:t>
            </a:r>
            <a:r>
              <a:rPr lang="zh-CN" altLang="en-US" dirty="0"/>
              <a:t>月</a:t>
            </a:r>
            <a:r>
              <a:rPr lang="en-US" altLang="zh-CN" dirty="0"/>
              <a:t>3</a:t>
            </a:r>
            <a:r>
              <a:rPr lang="zh-CN" altLang="en-US" dirty="0"/>
              <a:t>日，诺伊斯因游泳时突然心脏病发作而去世，享年</a:t>
            </a:r>
            <a:r>
              <a:rPr lang="en-US" altLang="zh-CN" dirty="0"/>
              <a:t>62</a:t>
            </a:r>
            <a:r>
              <a:rPr lang="zh-CN" altLang="en-US" dirty="0"/>
              <a:t>岁。</a:t>
            </a:r>
            <a:endParaRPr lang="en-US" altLang="zh-CN" dirty="0"/>
          </a:p>
          <a:p>
            <a:pPr lvl="0" eaLnBrk="1" hangingPunct="1"/>
            <a:r>
              <a:rPr lang="zh-CN" altLang="en-US" dirty="0"/>
              <a:t>基尔比于</a:t>
            </a:r>
            <a:r>
              <a:rPr lang="en-US" altLang="zh-CN" dirty="0"/>
              <a:t>2000</a:t>
            </a:r>
            <a:r>
              <a:rPr lang="zh-CN" altLang="en-US" dirty="0"/>
              <a:t>年获得诺贝尔奖，可惜诺伊斯已去世，不能共享这一殊荣。</a:t>
            </a:r>
            <a:endParaRPr lang="en-US" altLang="zh-CN" dirty="0"/>
          </a:p>
          <a:p>
            <a:pPr lvl="0" eaLnBrk="1" hangingPunct="1"/>
            <a:r>
              <a:rPr lang="zh-CN" altLang="en-US" dirty="0"/>
              <a:t>仙童半导体公司</a:t>
            </a:r>
            <a:r>
              <a:rPr lang="en-US" altLang="zh-CN" dirty="0"/>
              <a:t>(1957</a:t>
            </a:r>
            <a:r>
              <a:rPr lang="zh-CN" altLang="en-US" dirty="0"/>
              <a:t>年创立</a:t>
            </a:r>
            <a:r>
              <a:rPr lang="en-US" altLang="zh-CN" dirty="0"/>
              <a:t>)</a:t>
            </a:r>
            <a:r>
              <a:rPr lang="zh-CN" altLang="en-US" dirty="0"/>
              <a:t>和英特尔</a:t>
            </a:r>
            <a:r>
              <a:rPr lang="en-US" altLang="zh-CN" dirty="0"/>
              <a:t>(1968</a:t>
            </a:r>
            <a:r>
              <a:rPr lang="zh-CN" altLang="en-US" dirty="0"/>
              <a:t>年创立</a:t>
            </a:r>
            <a:r>
              <a:rPr lang="en-US" altLang="zh-CN" dirty="0"/>
              <a:t>)</a:t>
            </a:r>
            <a:r>
              <a:rPr lang="zh-CN" altLang="en-US" dirty="0"/>
              <a:t>公司的共同创始人之一。作为两家硅谷最伟大的公司的创办者，罗伯特</a:t>
            </a:r>
            <a:r>
              <a:rPr lang="en-US" altLang="zh-CN" dirty="0"/>
              <a:t>·</a:t>
            </a:r>
            <a:r>
              <a:rPr lang="zh-CN" altLang="en-US" dirty="0"/>
              <a:t>诺伊斯被称为“硅谷市长”和“硅谷之父”的绰号。</a:t>
            </a:r>
            <a:endParaRPr lang="zh-CN" altLang="en-US" dirty="0"/>
          </a:p>
        </p:txBody>
      </p:sp>
      <p:sp>
        <p:nvSpPr>
          <p:cNvPr id="12291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vert="horz" wrap="square" lIns="91440" tIns="45720" rIns="91440" bIns="45720" anchor="b"/>
          <a:p>
            <a:pPr lvl="0" algn="r"/>
            <a:fld id="{9A0DB2DC-4C9A-4742-B13C-FB6460FD3503}" type="slidenum">
              <a:rPr lang="zh-CN" altLang="en-US" sz="1200" dirty="0"/>
            </a:fld>
            <a:endParaRPr lang="zh-CN" altLang="en-US" sz="1200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4337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14338" name="备注占位符 2"/>
          <p:cNvSpPr>
            <a:spLocks noGrp="1"/>
          </p:cNvSpPr>
          <p:nvPr>
            <p:ph type="body"/>
          </p:nvPr>
        </p:nvSpPr>
        <p:spPr/>
        <p:txBody>
          <a:bodyPr wrap="square" lIns="91440" tIns="45720" rIns="91440" bIns="45720" anchor="t"/>
          <a:p>
            <a:pPr lvl="0" eaLnBrk="1" hangingPunct="1"/>
            <a:endParaRPr lang="zh-CN" altLang="en-US" dirty="0"/>
          </a:p>
        </p:txBody>
      </p:sp>
      <p:sp>
        <p:nvSpPr>
          <p:cNvPr id="14339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vert="horz" wrap="square" lIns="91440" tIns="45720" rIns="91440" bIns="45720" anchor="b"/>
          <a:p>
            <a:pPr lvl="0" algn="r"/>
            <a:fld id="{9A0DB2DC-4C9A-4742-B13C-FB6460FD3503}" type="slidenum">
              <a:rPr lang="zh-CN" altLang="en-US" sz="1200" dirty="0"/>
            </a:fld>
            <a:endParaRPr lang="zh-CN" altLang="en-US" sz="1200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6385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16386" name="备注占位符 2"/>
          <p:cNvSpPr>
            <a:spLocks noGrp="1"/>
          </p:cNvSpPr>
          <p:nvPr>
            <p:ph type="body"/>
          </p:nvPr>
        </p:nvSpPr>
        <p:spPr/>
        <p:txBody>
          <a:bodyPr wrap="square" lIns="91440" tIns="45720" rIns="91440" bIns="45720" anchor="t"/>
          <a:p>
            <a:pPr lvl="0" eaLnBrk="1" hangingPunct="1"/>
            <a:endParaRPr lang="zh-CN" altLang="en-US" dirty="0"/>
          </a:p>
        </p:txBody>
      </p:sp>
      <p:sp>
        <p:nvSpPr>
          <p:cNvPr id="16387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vert="horz" wrap="square" lIns="91440" tIns="45720" rIns="91440" bIns="45720" anchor="b"/>
          <a:p>
            <a:pPr lvl="0" algn="r"/>
            <a:fld id="{9A0DB2DC-4C9A-4742-B13C-FB6460FD3503}" type="slidenum">
              <a:rPr lang="zh-CN" altLang="en-US" sz="1200" dirty="0"/>
            </a:fld>
            <a:endParaRPr lang="zh-CN" altLang="en-US" sz="1200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8433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18434" name="备注占位符 2"/>
          <p:cNvSpPr>
            <a:spLocks noGrp="1"/>
          </p:cNvSpPr>
          <p:nvPr>
            <p:ph type="body"/>
          </p:nvPr>
        </p:nvSpPr>
        <p:spPr/>
        <p:txBody>
          <a:bodyPr wrap="square" lIns="91440" tIns="45720" rIns="91440" bIns="45720" anchor="t"/>
          <a:p>
            <a:pPr lvl="0" eaLnBrk="1" hangingPunct="1"/>
            <a:endParaRPr lang="zh-CN" altLang="en-US" dirty="0"/>
          </a:p>
        </p:txBody>
      </p:sp>
      <p:sp>
        <p:nvSpPr>
          <p:cNvPr id="18435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vert="horz" wrap="square" lIns="91440" tIns="45720" rIns="91440" bIns="45720" anchor="b"/>
          <a:p>
            <a:pPr lvl="0" algn="r"/>
            <a:fld id="{9A0DB2DC-4C9A-4742-B13C-FB6460FD3503}" type="slidenum">
              <a:rPr lang="zh-CN" altLang="en-US" sz="1200" dirty="0"/>
            </a:fld>
            <a:endParaRPr lang="zh-CN" altLang="en-US" sz="1200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0481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20482" name="备注占位符 2"/>
          <p:cNvSpPr>
            <a:spLocks noGrp="1"/>
          </p:cNvSpPr>
          <p:nvPr>
            <p:ph type="body"/>
          </p:nvPr>
        </p:nvSpPr>
        <p:spPr/>
        <p:txBody>
          <a:bodyPr wrap="square" lIns="91440" tIns="45720" rIns="91440" bIns="45720" anchor="t"/>
          <a:p>
            <a:pPr lvl="0" eaLnBrk="1" hangingPunct="1"/>
            <a:endParaRPr lang="zh-CN" altLang="en-US" dirty="0"/>
          </a:p>
        </p:txBody>
      </p:sp>
      <p:sp>
        <p:nvSpPr>
          <p:cNvPr id="20483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vert="horz" wrap="square" lIns="91440" tIns="45720" rIns="91440" bIns="45720" anchor="b"/>
          <a:p>
            <a:pPr lvl="0" algn="r"/>
            <a:fld id="{9A0DB2DC-4C9A-4742-B13C-FB6460FD3503}" type="slidenum">
              <a:rPr lang="zh-CN" altLang="en-US" sz="1200" dirty="0"/>
            </a:fld>
            <a:endParaRPr lang="zh-CN" altLang="en-US" sz="1200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fontAlgn="base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89954839-E087-4900-A818-4F278C2BB9B6}" type="slidenum"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89954839-E087-4900-A818-4F278C2BB9B6}" type="slidenum"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76200"/>
            <a:ext cx="2057400" cy="6049963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76200"/>
            <a:ext cx="6019800" cy="6049963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89954839-E087-4900-A818-4F278C2BB9B6}" type="slidenum"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868363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457200" y="1066800"/>
            <a:ext cx="4038600" cy="5059363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066800"/>
            <a:ext cx="4038600" cy="5059363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89954839-E087-4900-A818-4F278C2BB9B6}" type="slidenum"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标题，文本与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868363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457200" y="1066800"/>
            <a:ext cx="4038600" cy="5059363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quarter" idx="2"/>
          </p:nvPr>
        </p:nvSpPr>
        <p:spPr>
          <a:xfrm>
            <a:off x="4648200" y="1066800"/>
            <a:ext cx="4038600" cy="2452688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内容占位符 4"/>
          <p:cNvSpPr>
            <a:spLocks noGrp="1"/>
          </p:cNvSpPr>
          <p:nvPr>
            <p:ph sz="quarter" idx="3"/>
          </p:nvPr>
        </p:nvSpPr>
        <p:spPr>
          <a:xfrm>
            <a:off x="4648200" y="3671888"/>
            <a:ext cx="4038600" cy="2454275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89954839-E087-4900-A818-4F278C2BB9B6}" type="slidenum"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fontAlgn="base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89954839-E087-4900-A818-4F278C2BB9B6}" type="slidenum"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89954839-E087-4900-A818-4F278C2BB9B6}" type="slidenum"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89954839-E087-4900-A818-4F278C2BB9B6}" type="slidenum"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66800"/>
            <a:ext cx="4038600" cy="5059363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066800"/>
            <a:ext cx="4038600" cy="5059363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89954839-E087-4900-A818-4F278C2BB9B6}" type="slidenum"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89954839-E087-4900-A818-4F278C2BB9B6}" type="slidenum"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89954839-E087-4900-A818-4F278C2BB9B6}" type="slidenum"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89954839-E087-4900-A818-4F278C2BB9B6}" type="slidenum"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89954839-E087-4900-A818-4F278C2BB9B6}" type="slidenum"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89954839-E087-4900-A818-4F278C2BB9B6}" type="slidenum"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89954839-E087-4900-A818-4F278C2BB9B6}" type="slidenum"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89954839-E087-4900-A818-4F278C2BB9B6}" type="slidenum"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76200"/>
            <a:ext cx="2057400" cy="6049963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76200"/>
            <a:ext cx="6019800" cy="6049963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89954839-E087-4900-A818-4F278C2BB9B6}" type="slidenum"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868363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457200" y="1066800"/>
            <a:ext cx="4038600" cy="5059363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066800"/>
            <a:ext cx="4038600" cy="5059363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89954839-E087-4900-A818-4F278C2BB9B6}" type="slidenum"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标题，文本与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868363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457200" y="1066800"/>
            <a:ext cx="4038600" cy="5059363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quarter" idx="2"/>
          </p:nvPr>
        </p:nvSpPr>
        <p:spPr>
          <a:xfrm>
            <a:off x="4648200" y="1066800"/>
            <a:ext cx="4038600" cy="2452688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内容占位符 4"/>
          <p:cNvSpPr>
            <a:spLocks noGrp="1"/>
          </p:cNvSpPr>
          <p:nvPr>
            <p:ph sz="quarter" idx="3"/>
          </p:nvPr>
        </p:nvSpPr>
        <p:spPr>
          <a:xfrm>
            <a:off x="4648200" y="3671888"/>
            <a:ext cx="4038600" cy="2454275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89954839-E087-4900-A818-4F278C2BB9B6}" type="slidenum"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89954839-E087-4900-A818-4F278C2BB9B6}" type="slidenum"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66800"/>
            <a:ext cx="4038600" cy="5059363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066800"/>
            <a:ext cx="4038600" cy="5059363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89954839-E087-4900-A818-4F278C2BB9B6}" type="slidenum"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89954839-E087-4900-A818-4F278C2BB9B6}" type="slidenum"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89954839-E087-4900-A818-4F278C2BB9B6}" type="slidenum"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89954839-E087-4900-A818-4F278C2BB9B6}" type="slidenum"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89954839-E087-4900-A818-4F278C2BB9B6}" type="slidenum"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89954839-E087-4900-A818-4F278C2BB9B6}" type="slidenum"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image" Target="../media/image1.jpeg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2.xml"/><Relationship Id="rId8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0.xml"/><Relationship Id="rId6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5.xml"/><Relationship Id="rId15" Type="http://schemas.openxmlformats.org/officeDocument/2006/relationships/theme" Target="../theme/theme2.xml"/><Relationship Id="rId14" Type="http://schemas.openxmlformats.org/officeDocument/2006/relationships/image" Target="../media/image1.jpeg"/><Relationship Id="rId13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Rectangle 2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868363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027" name="Rectangle 3"/>
          <p:cNvSpPr>
            <a:spLocks noGrp="1"/>
          </p:cNvSpPr>
          <p:nvPr>
            <p:ph type="body"/>
          </p:nvPr>
        </p:nvSpPr>
        <p:spPr>
          <a:xfrm>
            <a:off x="457200" y="1066800"/>
            <a:ext cx="8229600" cy="505936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 indent="-285750"/>
            <a:r>
              <a:rPr lang="zh-CN" altLang="en-US" dirty="0"/>
              <a:t>第二级</a:t>
            </a:r>
            <a:endParaRPr lang="zh-CN" altLang="en-US" dirty="0"/>
          </a:p>
          <a:p>
            <a:pPr lvl="2" indent="-228600"/>
            <a:r>
              <a:rPr lang="zh-CN" altLang="en-US" dirty="0"/>
              <a:t>第三级</a:t>
            </a:r>
            <a:endParaRPr lang="zh-CN" altLang="en-US" dirty="0"/>
          </a:p>
          <a:p>
            <a:pPr lvl="3" indent="-228600"/>
            <a:r>
              <a:rPr lang="zh-CN" altLang="en-US" dirty="0"/>
              <a:t>第四级</a:t>
            </a:r>
            <a:endParaRPr lang="zh-CN" altLang="en-US" dirty="0"/>
          </a:p>
          <a:p>
            <a:pPr lvl="4" indent="-228600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810000" y="6248400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 eaLnBrk="1" hangingPunct="1">
              <a:defRPr sz="1400" smtClean="0"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89954839-E087-4900-A818-4F278C2BB9B6}" type="slidenum"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29" name="Line 5"/>
          <p:cNvSpPr/>
          <p:nvPr userDrawn="1"/>
        </p:nvSpPr>
        <p:spPr>
          <a:xfrm>
            <a:off x="457200" y="6248400"/>
            <a:ext cx="7315200" cy="0"/>
          </a:xfrm>
          <a:prstGeom prst="line">
            <a:avLst/>
          </a:prstGeom>
          <a:ln w="50800" cap="flat" cmpd="sng">
            <a:solidFill>
              <a:srgbClr val="339966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30" name="Line 6"/>
          <p:cNvSpPr/>
          <p:nvPr userDrawn="1"/>
        </p:nvSpPr>
        <p:spPr>
          <a:xfrm>
            <a:off x="457200" y="990600"/>
            <a:ext cx="8229600" cy="0"/>
          </a:xfrm>
          <a:prstGeom prst="line">
            <a:avLst/>
          </a:prstGeom>
          <a:ln w="50800" cap="flat" cmpd="sng">
            <a:solidFill>
              <a:srgbClr val="339966"/>
            </a:solidFill>
            <a:prstDash val="solid"/>
            <a:round/>
            <a:headEnd type="none" w="med" len="med"/>
            <a:tailEnd type="none" w="med" len="med"/>
          </a:ln>
        </p:spPr>
      </p:sp>
      <p:pic>
        <p:nvPicPr>
          <p:cNvPr id="1031" name="Picture 7" descr="44745_214208008_2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7858125" y="5629275"/>
            <a:ext cx="1143000" cy="1143000"/>
          </a:xfrm>
          <a:prstGeom prst="rect">
            <a:avLst/>
          </a:prstGeom>
          <a:noFill/>
          <a:ln w="9525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Rectangle 2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868363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027" name="Rectangle 3"/>
          <p:cNvSpPr>
            <a:spLocks noGrp="1"/>
          </p:cNvSpPr>
          <p:nvPr>
            <p:ph type="body"/>
          </p:nvPr>
        </p:nvSpPr>
        <p:spPr>
          <a:xfrm>
            <a:off x="457200" y="1066800"/>
            <a:ext cx="8229600" cy="505936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 indent="-285750"/>
            <a:r>
              <a:rPr lang="zh-CN" altLang="en-US" dirty="0"/>
              <a:t>第二级</a:t>
            </a:r>
            <a:endParaRPr lang="zh-CN" altLang="en-US" dirty="0"/>
          </a:p>
          <a:p>
            <a:pPr lvl="2" indent="-228600"/>
            <a:r>
              <a:rPr lang="zh-CN" altLang="en-US" dirty="0"/>
              <a:t>第三级</a:t>
            </a:r>
            <a:endParaRPr lang="zh-CN" altLang="en-US" dirty="0"/>
          </a:p>
          <a:p>
            <a:pPr lvl="3" indent="-228600"/>
            <a:r>
              <a:rPr lang="zh-CN" altLang="en-US" dirty="0"/>
              <a:t>第四级</a:t>
            </a:r>
            <a:endParaRPr lang="zh-CN" altLang="en-US" dirty="0"/>
          </a:p>
          <a:p>
            <a:pPr lvl="4" indent="-228600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810000" y="6248400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 eaLnBrk="1" hangingPunct="1">
              <a:defRPr sz="1400" smtClean="0"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89954839-E087-4900-A818-4F278C2BB9B6}" type="slidenum"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29" name="Line 5"/>
          <p:cNvSpPr/>
          <p:nvPr userDrawn="1"/>
        </p:nvSpPr>
        <p:spPr>
          <a:xfrm>
            <a:off x="457200" y="6248400"/>
            <a:ext cx="7315200" cy="0"/>
          </a:xfrm>
          <a:prstGeom prst="line">
            <a:avLst/>
          </a:prstGeom>
          <a:ln w="50800" cap="flat" cmpd="sng">
            <a:solidFill>
              <a:srgbClr val="339966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30" name="Line 6"/>
          <p:cNvSpPr/>
          <p:nvPr userDrawn="1"/>
        </p:nvSpPr>
        <p:spPr>
          <a:xfrm>
            <a:off x="457200" y="990600"/>
            <a:ext cx="8229600" cy="0"/>
          </a:xfrm>
          <a:prstGeom prst="line">
            <a:avLst/>
          </a:prstGeom>
          <a:ln w="50800" cap="flat" cmpd="sng">
            <a:solidFill>
              <a:srgbClr val="339966"/>
            </a:solidFill>
            <a:prstDash val="solid"/>
            <a:round/>
            <a:headEnd type="none" w="med" len="med"/>
            <a:tailEnd type="none" w="med" len="med"/>
          </a:ln>
        </p:spPr>
      </p:sp>
      <p:pic>
        <p:nvPicPr>
          <p:cNvPr id="1031" name="Picture 7" descr="44745_214208008_2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7858125" y="5629275"/>
            <a:ext cx="1143000" cy="1143000"/>
          </a:xfrm>
          <a:prstGeom prst="rect">
            <a:avLst/>
          </a:prstGeom>
          <a:noFill/>
          <a:ln w="9525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</p:sldLayoutIdLst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9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0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1.jpe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9.xml"/><Relationship Id="rId3" Type="http://schemas.openxmlformats.org/officeDocument/2006/relationships/image" Target="../media/image2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6.xml"/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hyperlink" Target="https://baike.baidu.com/item/%E7%89%A9%E7%90%86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6.xml"/><Relationship Id="rId4" Type="http://schemas.openxmlformats.org/officeDocument/2006/relationships/image" Target="../media/image8.jpeg"/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hyperlink" Target="https://baike.baidu.com/item/%E5%B8%83%E6%8B%89%E9%A1%BF" TargetMode="External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6.xml"/><Relationship Id="rId4" Type="http://schemas.openxmlformats.org/officeDocument/2006/relationships/image" Target="../media/image12.jpeg"/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6.xml"/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image" Target="../media/image13.jpe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17.jpeg"/><Relationship Id="rId1" Type="http://schemas.openxmlformats.org/officeDocument/2006/relationships/image" Target="../media/image16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073" name="Rectangle 2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 vert="horz" wrap="square" lIns="91440" tIns="45720" rIns="91440" bIns="45720" anchor="ctr"/>
          <a:p>
            <a:pPr eaLnBrk="1" hangingPunct="1">
              <a:buClrTx/>
              <a:buSzTx/>
              <a:buFontTx/>
            </a:pPr>
            <a:r>
              <a:rPr lang="zh-CN" altLang="en-US" sz="4400" b="1" kern="1200" dirty="0">
                <a:latin typeface="+mj-lt"/>
                <a:ea typeface="+mj-ea"/>
                <a:cs typeface="+mj-cs"/>
              </a:rPr>
              <a:t>电子技术基础</a:t>
            </a:r>
            <a:endParaRPr lang="zh-CN" altLang="en-US" sz="4400" b="1" kern="1200" dirty="0">
              <a:latin typeface="+mj-lt"/>
              <a:ea typeface="+mj-ea"/>
              <a:cs typeface="+mj-cs"/>
            </a:endParaRPr>
          </a:p>
        </p:txBody>
      </p:sp>
      <p:sp>
        <p:nvSpPr>
          <p:cNvPr id="3074" name="Rectangle 3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 vert="horz" wrap="square" lIns="91440" tIns="45720" rIns="91440" bIns="45720" anchor="t"/>
          <a:p>
            <a:pPr eaLnBrk="1" hangingPunct="1">
              <a:lnSpc>
                <a:spcPct val="80000"/>
              </a:lnSpc>
              <a:buClrTx/>
              <a:buSzTx/>
              <a:buFontTx/>
            </a:pPr>
            <a:endParaRPr lang="en-US" altLang="zh-CN" sz="3200" b="1" kern="1200" dirty="0">
              <a:latin typeface="Times New Roman" panose="02020603050405020304" pitchFamily="18" charset="0"/>
              <a:ea typeface="+mn-ea"/>
              <a:cs typeface="+mn-cs"/>
            </a:endParaRPr>
          </a:p>
          <a:p>
            <a:pPr eaLnBrk="1" hangingPunct="1">
              <a:lnSpc>
                <a:spcPct val="80000"/>
              </a:lnSpc>
              <a:buClrTx/>
              <a:buSzTx/>
              <a:buFontTx/>
            </a:pPr>
            <a:r>
              <a:rPr lang="zh-CN" altLang="en-US" sz="3200" b="1" kern="1200" dirty="0">
                <a:latin typeface="Times New Roman" panose="02020603050405020304" pitchFamily="18" charset="0"/>
                <a:ea typeface="+mn-ea"/>
                <a:cs typeface="+mn-cs"/>
              </a:rPr>
              <a:t>郑慧娟</a:t>
            </a:r>
            <a:endParaRPr lang="zh-CN" altLang="en-US" sz="3200" b="1" kern="1200" dirty="0">
              <a:latin typeface="Times New Roman" panose="02020603050405020304" pitchFamily="18" charset="0"/>
              <a:ea typeface="+mn-ea"/>
              <a:cs typeface="+mn-cs"/>
            </a:endParaRPr>
          </a:p>
          <a:p>
            <a:pPr eaLnBrk="1" hangingPunct="1">
              <a:lnSpc>
                <a:spcPct val="80000"/>
              </a:lnSpc>
              <a:buClrTx/>
              <a:buSzTx/>
              <a:buFontTx/>
            </a:pPr>
            <a:endParaRPr lang="zh-CN" altLang="en-US" sz="2000" kern="1200" dirty="0">
              <a:latin typeface="Times New Roman" panose="02020603050405020304" pitchFamily="18" charset="0"/>
              <a:ea typeface="+mn-ea"/>
              <a:cs typeface="+mn-cs"/>
            </a:endParaRPr>
          </a:p>
          <a:p>
            <a:pPr eaLnBrk="1" hangingPunct="1">
              <a:lnSpc>
                <a:spcPct val="80000"/>
              </a:lnSpc>
              <a:buClrTx/>
              <a:buSzTx/>
              <a:buFontTx/>
            </a:pPr>
            <a:r>
              <a:rPr lang="zh-CN" altLang="en-US" sz="1800" b="1" kern="1200" dirty="0">
                <a:latin typeface="Times New Roman" panose="02020603050405020304" pitchFamily="18" charset="0"/>
                <a:ea typeface="+mn-ea"/>
                <a:cs typeface="+mn-cs"/>
              </a:rPr>
              <a:t>西安邮电学院电子工程学院</a:t>
            </a:r>
            <a:endParaRPr lang="zh-CN" altLang="en-US" sz="1800" b="1" kern="1200" dirty="0">
              <a:latin typeface="Times New Roman" panose="02020603050405020304" pitchFamily="18" charset="0"/>
              <a:ea typeface="+mn-ea"/>
              <a:cs typeface="+mn-cs"/>
            </a:endParaRP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9457" name="Rectangle 6"/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anchor="ctr"/>
          <a:p>
            <a:pPr eaLnBrk="1" hangingPunct="1"/>
            <a:r>
              <a:rPr lang="zh-CN" altLang="en-US" dirty="0"/>
              <a:t>电子技术</a:t>
            </a:r>
            <a:endParaRPr lang="zh-CN" altLang="en-US" dirty="0"/>
          </a:p>
        </p:txBody>
      </p:sp>
      <p:sp>
        <p:nvSpPr>
          <p:cNvPr id="19458" name="文本框 3"/>
          <p:cNvSpPr txBox="1"/>
          <p:nvPr/>
        </p:nvSpPr>
        <p:spPr>
          <a:xfrm>
            <a:off x="476250" y="1371600"/>
            <a:ext cx="5486400" cy="369888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zh-CN" altLang="en-US" b="1" dirty="0">
                <a:latin typeface="Arial" panose="020B0604020202020204" pitchFamily="34" charset="0"/>
                <a:ea typeface="宋体" panose="02010600030101010101" pitchFamily="2" charset="-122"/>
              </a:rPr>
              <a:t>二、课程介绍</a:t>
            </a:r>
            <a:endParaRPr lang="zh-CN" altLang="en-US" b="1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9459" name="文本框 9"/>
          <p:cNvSpPr txBox="1"/>
          <p:nvPr/>
        </p:nvSpPr>
        <p:spPr>
          <a:xfrm>
            <a:off x="990600" y="1982788"/>
            <a:ext cx="5486400" cy="369887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b="1" dirty="0">
                <a:solidFill>
                  <a:srgbClr val="0070C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课程内容</a:t>
            </a:r>
            <a:endParaRPr lang="zh-CN" altLang="en-US" b="1" dirty="0">
              <a:solidFill>
                <a:srgbClr val="0070C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19460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86000" y="1371600"/>
            <a:ext cx="5338763" cy="471487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1505" name="Rectangle 6"/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anchor="ctr"/>
          <a:p>
            <a:pPr eaLnBrk="1" hangingPunct="1"/>
            <a:r>
              <a:rPr lang="zh-CN" altLang="en-US" dirty="0"/>
              <a:t>电子技术</a:t>
            </a:r>
            <a:endParaRPr lang="zh-CN" altLang="en-US" dirty="0"/>
          </a:p>
        </p:txBody>
      </p:sp>
      <p:sp>
        <p:nvSpPr>
          <p:cNvPr id="21506" name="文本框 3"/>
          <p:cNvSpPr txBox="1"/>
          <p:nvPr/>
        </p:nvSpPr>
        <p:spPr>
          <a:xfrm>
            <a:off x="476250" y="1371600"/>
            <a:ext cx="5486400" cy="369888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zh-CN" altLang="en-US" b="1" dirty="0">
                <a:latin typeface="Arial" panose="020B0604020202020204" pitchFamily="34" charset="0"/>
                <a:ea typeface="宋体" panose="02010600030101010101" pitchFamily="2" charset="-122"/>
              </a:rPr>
              <a:t>二、课程介绍</a:t>
            </a:r>
            <a:endParaRPr lang="zh-CN" altLang="en-US" b="1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1507" name="文本框 10"/>
          <p:cNvSpPr txBox="1"/>
          <p:nvPr/>
        </p:nvSpPr>
        <p:spPr>
          <a:xfrm>
            <a:off x="990600" y="1982788"/>
            <a:ext cx="5486400" cy="369887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b="1" dirty="0">
                <a:solidFill>
                  <a:srgbClr val="0070C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课程特点</a:t>
            </a:r>
            <a:endParaRPr lang="zh-CN" altLang="en-US" b="1" dirty="0">
              <a:solidFill>
                <a:srgbClr val="0070C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21508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57300" y="2352675"/>
            <a:ext cx="6629400" cy="2928938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3553" name="Rectangle 6"/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anchor="ctr"/>
          <a:p>
            <a:pPr eaLnBrk="1" hangingPunct="1"/>
            <a:r>
              <a:rPr lang="zh-CN" altLang="en-US" dirty="0"/>
              <a:t>电子技术</a:t>
            </a:r>
            <a:endParaRPr lang="zh-CN" altLang="en-US" dirty="0"/>
          </a:p>
        </p:txBody>
      </p:sp>
      <p:sp>
        <p:nvSpPr>
          <p:cNvPr id="23554" name="文本框 3"/>
          <p:cNvSpPr txBox="1"/>
          <p:nvPr/>
        </p:nvSpPr>
        <p:spPr>
          <a:xfrm>
            <a:off x="476250" y="1371600"/>
            <a:ext cx="5486400" cy="369888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zh-CN" altLang="en-US" b="1" dirty="0">
                <a:latin typeface="Arial" panose="020B0604020202020204" pitchFamily="34" charset="0"/>
                <a:ea typeface="宋体" panose="02010600030101010101" pitchFamily="2" charset="-122"/>
              </a:rPr>
              <a:t>二、课程介绍</a:t>
            </a:r>
            <a:endParaRPr lang="zh-CN" altLang="en-US" b="1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3555" name="文本框 11"/>
          <p:cNvSpPr txBox="1"/>
          <p:nvPr/>
        </p:nvSpPr>
        <p:spPr>
          <a:xfrm>
            <a:off x="990600" y="1982788"/>
            <a:ext cx="5486400" cy="369887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b="1" dirty="0">
                <a:solidFill>
                  <a:srgbClr val="0070C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教学要求</a:t>
            </a:r>
            <a:endParaRPr lang="zh-CN" altLang="en-US" b="1" dirty="0">
              <a:solidFill>
                <a:srgbClr val="0070C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23556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06650" y="1982788"/>
            <a:ext cx="5245100" cy="40227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3557" name="文本框 3"/>
          <p:cNvSpPr txBox="1"/>
          <p:nvPr/>
        </p:nvSpPr>
        <p:spPr>
          <a:xfrm>
            <a:off x="6408738" y="4778375"/>
            <a:ext cx="904875" cy="212725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txBody>
          <a:bodyPr wrap="square" anchor="t">
            <a:spAutoFit/>
          </a:bodyPr>
          <a:p>
            <a:pPr eaLnBrk="0" hangingPunct="0"/>
            <a:r>
              <a:rPr lang="zh-CN" altLang="en-US" sz="800">
                <a:latin typeface="仿宋" panose="02010609060101010101" charset="-122"/>
                <a:ea typeface="仿宋" panose="02010609060101010101" charset="-122"/>
              </a:rPr>
              <a:t>平时作业</a:t>
            </a:r>
            <a:r>
              <a:rPr lang="en-US" altLang="zh-CN" sz="800">
                <a:latin typeface="仿宋" panose="02010609060101010101" charset="-122"/>
                <a:ea typeface="仿宋" panose="02010609060101010101" charset="-122"/>
              </a:rPr>
              <a:t>20%</a:t>
            </a:r>
            <a:endParaRPr lang="en-US" altLang="zh-CN" sz="800">
              <a:latin typeface="仿宋" panose="02010609060101010101" charset="-122"/>
              <a:ea typeface="仿宋" panose="02010609060101010101" charset="-122"/>
            </a:endParaRPr>
          </a:p>
        </p:txBody>
      </p:sp>
      <p:sp>
        <p:nvSpPr>
          <p:cNvPr id="23558" name="文本框 4"/>
          <p:cNvSpPr txBox="1"/>
          <p:nvPr/>
        </p:nvSpPr>
        <p:spPr>
          <a:xfrm>
            <a:off x="6408738" y="5040313"/>
            <a:ext cx="1868487" cy="214312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txBody>
          <a:bodyPr wrap="square" anchor="t">
            <a:spAutoFit/>
          </a:bodyPr>
          <a:p>
            <a:pPr eaLnBrk="0" hangingPunct="0"/>
            <a:r>
              <a:rPr lang="zh-CN" altLang="en-US" sz="800">
                <a:latin typeface="仿宋" panose="02010609060101010101" charset="-122"/>
                <a:ea typeface="仿宋" panose="02010609060101010101" charset="-122"/>
              </a:rPr>
              <a:t>平时测试</a:t>
            </a:r>
            <a:r>
              <a:rPr lang="en-US" altLang="zh-CN" sz="800">
                <a:latin typeface="仿宋" panose="02010609060101010101" charset="-122"/>
                <a:ea typeface="仿宋" panose="02010609060101010101" charset="-122"/>
              </a:rPr>
              <a:t>/</a:t>
            </a:r>
            <a:r>
              <a:rPr lang="zh-CN" altLang="en-US" sz="800">
                <a:latin typeface="仿宋" panose="02010609060101010101" charset="-122"/>
                <a:ea typeface="仿宋" panose="02010609060101010101" charset="-122"/>
              </a:rPr>
              <a:t>期中考试</a:t>
            </a:r>
            <a:r>
              <a:rPr lang="en-US" altLang="zh-CN" sz="800">
                <a:latin typeface="仿宋" panose="02010609060101010101" charset="-122"/>
                <a:ea typeface="仿宋" panose="02010609060101010101" charset="-122"/>
              </a:rPr>
              <a:t>/</a:t>
            </a:r>
            <a:r>
              <a:rPr lang="zh-CN" altLang="en-US" sz="800">
                <a:latin typeface="仿宋" panose="02010609060101010101" charset="-122"/>
                <a:ea typeface="仿宋" panose="02010609060101010101" charset="-122"/>
              </a:rPr>
              <a:t>课堂讨论</a:t>
            </a:r>
            <a:r>
              <a:rPr lang="en-US" altLang="zh-CN" sz="800">
                <a:latin typeface="仿宋" panose="02010609060101010101" charset="-122"/>
                <a:ea typeface="仿宋" panose="02010609060101010101" charset="-122"/>
              </a:rPr>
              <a:t>15%</a:t>
            </a:r>
            <a:endParaRPr lang="en-US" altLang="zh-CN" sz="800">
              <a:latin typeface="仿宋" panose="02010609060101010101" charset="-122"/>
              <a:ea typeface="仿宋" panose="02010609060101010101" charset="-122"/>
            </a:endParaRPr>
          </a:p>
        </p:txBody>
      </p: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121" name="Rectangle 6"/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anchor="ctr"/>
          <a:p>
            <a:pPr eaLnBrk="1" hangingPunct="1"/>
            <a:r>
              <a:rPr lang="zh-CN" altLang="en-US" dirty="0"/>
              <a:t>电子技术</a:t>
            </a:r>
            <a:endParaRPr lang="zh-CN" altLang="en-US" dirty="0"/>
          </a:p>
        </p:txBody>
      </p:sp>
      <p:pic>
        <p:nvPicPr>
          <p:cNvPr id="2" name="Evolution of Integrated Circuits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730885" y="1104900"/>
            <a:ext cx="7511415" cy="483108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121" name="Rectangle 6"/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anchor="ctr"/>
          <a:p>
            <a:pPr eaLnBrk="1" hangingPunct="1"/>
            <a:r>
              <a:rPr lang="zh-CN" altLang="en-US" dirty="0"/>
              <a:t>电子技术</a:t>
            </a:r>
            <a:endParaRPr lang="zh-CN" altLang="en-US" dirty="0"/>
          </a:p>
        </p:txBody>
      </p:sp>
      <p:sp>
        <p:nvSpPr>
          <p:cNvPr id="5122" name="文本框 3"/>
          <p:cNvSpPr txBox="1"/>
          <p:nvPr/>
        </p:nvSpPr>
        <p:spPr>
          <a:xfrm>
            <a:off x="476250" y="1371600"/>
            <a:ext cx="5486400" cy="369888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zh-CN" altLang="en-US" b="1" dirty="0">
                <a:latin typeface="Arial" panose="020B0604020202020204" pitchFamily="34" charset="0"/>
                <a:ea typeface="宋体" panose="02010600030101010101" pitchFamily="2" charset="-122"/>
              </a:rPr>
              <a:t>一、电子技术的发展</a:t>
            </a:r>
            <a:endParaRPr lang="zh-CN" altLang="en-US" b="1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5123" name="文本框 5"/>
          <p:cNvSpPr txBox="1"/>
          <p:nvPr/>
        </p:nvSpPr>
        <p:spPr>
          <a:xfrm>
            <a:off x="1066800" y="1982788"/>
            <a:ext cx="5486400" cy="369887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b="1" dirty="0">
                <a:solidFill>
                  <a:srgbClr val="0070C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第一个阶段</a:t>
            </a:r>
            <a:r>
              <a:rPr lang="en-US" altLang="zh-CN" b="1" dirty="0">
                <a:solidFill>
                  <a:srgbClr val="0070C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——</a:t>
            </a:r>
            <a:r>
              <a:rPr lang="zh-CN" altLang="en-US" b="1" dirty="0">
                <a:solidFill>
                  <a:srgbClr val="0070C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电子管时代</a:t>
            </a:r>
            <a:endParaRPr lang="zh-CN" altLang="en-US" b="1" dirty="0">
              <a:solidFill>
                <a:srgbClr val="0070C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5124" name="矩形 4"/>
          <p:cNvSpPr/>
          <p:nvPr/>
        </p:nvSpPr>
        <p:spPr>
          <a:xfrm>
            <a:off x="1550988" y="2660650"/>
            <a:ext cx="3197225" cy="1338263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333333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1904</a:t>
            </a:r>
            <a:r>
              <a:rPr lang="zh-CN" altLang="en-US" dirty="0">
                <a:solidFill>
                  <a:srgbClr val="333333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年，世界上第一只电子二极管在英国</a:t>
            </a:r>
            <a:r>
              <a:rPr lang="zh-CN" altLang="en-US" dirty="0">
                <a:solidFill>
                  <a:srgbClr val="136EC2"/>
                </a:solidFill>
                <a:latin typeface="Arial" panose="020B0604020202020204" pitchFamily="34" charset="0"/>
                <a:ea typeface="宋体" panose="02010600030101010101" pitchFamily="2" charset="-122"/>
                <a:hlinkClick r:id="rId1"/>
              </a:rPr>
              <a:t>物理</a:t>
            </a:r>
            <a:r>
              <a:rPr lang="zh-CN" altLang="en-US" dirty="0">
                <a:solidFill>
                  <a:srgbClr val="333333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学家弗莱明的手下诞生了</a:t>
            </a:r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5125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384425"/>
            <a:ext cx="2590800" cy="37655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5126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0988" y="4114800"/>
            <a:ext cx="3336925" cy="203517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169" name="Rectangle 6"/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anchor="ctr"/>
          <a:p>
            <a:pPr eaLnBrk="1" hangingPunct="1"/>
            <a:r>
              <a:rPr lang="zh-CN" altLang="en-US" dirty="0"/>
              <a:t>电子技术</a:t>
            </a:r>
            <a:endParaRPr lang="zh-CN" altLang="en-US" dirty="0"/>
          </a:p>
        </p:txBody>
      </p:sp>
      <p:sp>
        <p:nvSpPr>
          <p:cNvPr id="7170" name="矩形 4"/>
          <p:cNvSpPr/>
          <p:nvPr/>
        </p:nvSpPr>
        <p:spPr>
          <a:xfrm>
            <a:off x="5486400" y="2209800"/>
            <a:ext cx="2495550" cy="33623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333333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世界上第一</a:t>
            </a:r>
            <a:r>
              <a:rPr lang="zh-CN" altLang="en-US" dirty="0">
                <a:latin typeface="Arial" panose="020B0604020202020204" pitchFamily="34" charset="0"/>
                <a:ea typeface="宋体" panose="02010600030101010101" pitchFamily="2" charset="-122"/>
              </a:rPr>
              <a:t>人类第一只电子管的诞生，标志着世界从此进入了电子时代。</a:t>
            </a:r>
            <a:endParaRPr lang="en-US" altLang="zh-CN" dirty="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Arial" panose="020B0604020202020204" pitchFamily="34" charset="0"/>
                <a:ea typeface="宋体" panose="02010600030101010101" pitchFamily="2" charset="-122"/>
              </a:rPr>
              <a:t>世界上第一台计算机用</a:t>
            </a:r>
            <a:r>
              <a:rPr lang="en-US" altLang="zh-CN" dirty="0">
                <a:latin typeface="Arial" panose="020B0604020202020204" pitchFamily="34" charset="0"/>
                <a:ea typeface="宋体" panose="02010600030101010101" pitchFamily="2" charset="-122"/>
              </a:rPr>
              <a:t>1.8</a:t>
            </a:r>
            <a:r>
              <a:rPr lang="zh-CN" altLang="en-US" dirty="0">
                <a:latin typeface="Arial" panose="020B0604020202020204" pitchFamily="34" charset="0"/>
                <a:ea typeface="宋体" panose="02010600030101010101" pitchFamily="2" charset="-122"/>
              </a:rPr>
              <a:t>万只电子管，占地</a:t>
            </a:r>
            <a:r>
              <a:rPr lang="en-US" altLang="zh-CN" dirty="0">
                <a:latin typeface="Arial" panose="020B0604020202020204" pitchFamily="34" charset="0"/>
                <a:ea typeface="宋体" panose="02010600030101010101" pitchFamily="2" charset="-122"/>
              </a:rPr>
              <a:t>170m*2</a:t>
            </a:r>
            <a:r>
              <a:rPr lang="zh-CN" altLang="en-US" dirty="0">
                <a:latin typeface="Arial" panose="020B0604020202020204" pitchFamily="34" charset="0"/>
                <a:ea typeface="宋体" panose="02010600030101010101" pitchFamily="2" charset="-122"/>
              </a:rPr>
              <a:t>，重</a:t>
            </a:r>
            <a:r>
              <a:rPr lang="en-US" altLang="zh-CN" dirty="0">
                <a:latin typeface="Arial" panose="020B0604020202020204" pitchFamily="34" charset="0"/>
                <a:ea typeface="宋体" panose="02010600030101010101" pitchFamily="2" charset="-122"/>
              </a:rPr>
              <a:t>30t</a:t>
            </a:r>
            <a:r>
              <a:rPr lang="zh-CN" altLang="en-US" dirty="0">
                <a:latin typeface="Arial" panose="020B0604020202020204" pitchFamily="34" charset="0"/>
                <a:ea typeface="宋体" panose="02010600030101010101" pitchFamily="2" charset="-122"/>
              </a:rPr>
              <a:t>，耗电</a:t>
            </a:r>
            <a:r>
              <a:rPr lang="en-US" altLang="zh-CN" dirty="0">
                <a:latin typeface="Arial" panose="020B0604020202020204" pitchFamily="34" charset="0"/>
                <a:ea typeface="宋体" panose="02010600030101010101" pitchFamily="2" charset="-122"/>
              </a:rPr>
              <a:t>150kW</a:t>
            </a:r>
            <a:r>
              <a:rPr lang="zh-CN" altLang="en-US" dirty="0">
                <a:latin typeface="Arial" panose="020B0604020202020204" pitchFamily="34" charset="0"/>
                <a:ea typeface="宋体" panose="02010600030101010101" pitchFamily="2" charset="-122"/>
              </a:rPr>
              <a:t>。</a:t>
            </a:r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7171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2000" y="2354263"/>
            <a:ext cx="4519613" cy="35782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172" name="文本框 9"/>
          <p:cNvSpPr txBox="1"/>
          <p:nvPr/>
        </p:nvSpPr>
        <p:spPr>
          <a:xfrm>
            <a:off x="762000" y="1465263"/>
            <a:ext cx="5486400" cy="3683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b="1" dirty="0">
                <a:solidFill>
                  <a:srgbClr val="0070C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第一个阶段</a:t>
            </a:r>
            <a:r>
              <a:rPr lang="en-US" altLang="zh-CN" b="1" dirty="0">
                <a:solidFill>
                  <a:srgbClr val="0070C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——</a:t>
            </a:r>
            <a:r>
              <a:rPr lang="zh-CN" altLang="en-US" b="1" dirty="0">
                <a:solidFill>
                  <a:srgbClr val="0070C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电子管时代</a:t>
            </a:r>
            <a:endParaRPr lang="zh-CN" altLang="en-US" b="1" dirty="0">
              <a:solidFill>
                <a:srgbClr val="0070C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9217" name="Rectangle 6"/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anchor="ctr"/>
          <a:p>
            <a:pPr eaLnBrk="1" hangingPunct="1"/>
            <a:r>
              <a:rPr lang="zh-CN" altLang="en-US" dirty="0"/>
              <a:t>电子技术</a:t>
            </a:r>
            <a:endParaRPr lang="zh-CN" altLang="en-US" dirty="0"/>
          </a:p>
        </p:txBody>
      </p:sp>
      <p:sp>
        <p:nvSpPr>
          <p:cNvPr id="9218" name="文本框 6"/>
          <p:cNvSpPr txBox="1"/>
          <p:nvPr/>
        </p:nvSpPr>
        <p:spPr>
          <a:xfrm>
            <a:off x="609600" y="1447800"/>
            <a:ext cx="5486400" cy="369888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b="1" dirty="0">
                <a:solidFill>
                  <a:srgbClr val="0070C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第二个阶段</a:t>
            </a:r>
            <a:r>
              <a:rPr lang="en-US" altLang="zh-CN" b="1" dirty="0">
                <a:solidFill>
                  <a:srgbClr val="0070C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——</a:t>
            </a:r>
            <a:r>
              <a:rPr lang="zh-CN" altLang="en-US" b="1" dirty="0">
                <a:solidFill>
                  <a:srgbClr val="0070C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晶体管时代</a:t>
            </a:r>
            <a:endParaRPr lang="zh-CN" altLang="en-US" b="1" dirty="0">
              <a:solidFill>
                <a:srgbClr val="0070C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9219" name="矩形 2"/>
          <p:cNvSpPr/>
          <p:nvPr/>
        </p:nvSpPr>
        <p:spPr>
          <a:xfrm>
            <a:off x="838200" y="5573713"/>
            <a:ext cx="6629400" cy="369887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zh-CN" altLang="en-US" dirty="0">
                <a:solidFill>
                  <a:srgbClr val="C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晶体管的问世，是</a:t>
            </a:r>
            <a:r>
              <a:rPr lang="en-US" altLang="zh-CN" dirty="0">
                <a:solidFill>
                  <a:srgbClr val="C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20</a:t>
            </a:r>
            <a:r>
              <a:rPr lang="zh-CN" altLang="en-US" dirty="0">
                <a:solidFill>
                  <a:srgbClr val="C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世纪的一项重大发明，是微电子革命的先声。</a:t>
            </a:r>
            <a:endParaRPr lang="zh-CN" altLang="en-US" dirty="0">
              <a:solidFill>
                <a:srgbClr val="C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9220" name="矩形 8"/>
          <p:cNvSpPr/>
          <p:nvPr/>
        </p:nvSpPr>
        <p:spPr>
          <a:xfrm>
            <a:off x="838200" y="1993900"/>
            <a:ext cx="6629400" cy="1338263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333333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1947</a:t>
            </a:r>
            <a:r>
              <a:rPr lang="zh-CN" altLang="en-US" dirty="0">
                <a:solidFill>
                  <a:srgbClr val="333333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年</a:t>
            </a:r>
            <a:r>
              <a:rPr lang="en-US" altLang="zh-CN" dirty="0">
                <a:solidFill>
                  <a:srgbClr val="333333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12</a:t>
            </a:r>
            <a:r>
              <a:rPr lang="zh-CN" altLang="en-US" dirty="0">
                <a:solidFill>
                  <a:srgbClr val="333333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月</a:t>
            </a:r>
            <a:r>
              <a:rPr lang="en-US" altLang="zh-CN" dirty="0">
                <a:solidFill>
                  <a:srgbClr val="333333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16</a:t>
            </a:r>
            <a:r>
              <a:rPr lang="zh-CN" altLang="en-US" dirty="0">
                <a:solidFill>
                  <a:srgbClr val="333333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日：威廉</a:t>
            </a:r>
            <a:r>
              <a:rPr lang="en-US" altLang="zh-CN" dirty="0">
                <a:solidFill>
                  <a:srgbClr val="333333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·</a:t>
            </a:r>
            <a:r>
              <a:rPr lang="zh-CN" altLang="en-US" dirty="0">
                <a:solidFill>
                  <a:srgbClr val="333333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邵克雷（</a:t>
            </a:r>
            <a:r>
              <a:rPr lang="en-US" altLang="zh-CN" dirty="0">
                <a:solidFill>
                  <a:srgbClr val="333333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William Shockley</a:t>
            </a:r>
            <a:r>
              <a:rPr lang="zh-CN" altLang="en-US" dirty="0">
                <a:solidFill>
                  <a:srgbClr val="333333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）、约翰</a:t>
            </a:r>
            <a:r>
              <a:rPr lang="en-US" altLang="zh-CN" dirty="0">
                <a:solidFill>
                  <a:srgbClr val="333333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·</a:t>
            </a:r>
            <a:r>
              <a:rPr lang="zh-CN" altLang="en-US" dirty="0">
                <a:solidFill>
                  <a:srgbClr val="333333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巴顿（</a:t>
            </a:r>
            <a:r>
              <a:rPr lang="en-US" altLang="zh-CN" dirty="0">
                <a:solidFill>
                  <a:srgbClr val="333333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John Bardeen</a:t>
            </a:r>
            <a:r>
              <a:rPr lang="zh-CN" altLang="en-US" dirty="0">
                <a:solidFill>
                  <a:srgbClr val="333333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）和</a:t>
            </a:r>
            <a:r>
              <a:rPr lang="zh-CN" altLang="en-US" dirty="0">
                <a:latin typeface="Arial" panose="020B0604020202020204" pitchFamily="34" charset="0"/>
                <a:ea typeface="宋体" panose="02010600030101010101" pitchFamily="2" charset="-122"/>
              </a:rPr>
              <a:t>沃特</a:t>
            </a:r>
            <a:r>
              <a:rPr lang="en-US" altLang="zh-CN" dirty="0">
                <a:latin typeface="Arial" panose="020B0604020202020204" pitchFamily="34" charset="0"/>
                <a:ea typeface="宋体" panose="02010600030101010101" pitchFamily="2" charset="-122"/>
              </a:rPr>
              <a:t>·</a:t>
            </a:r>
            <a:r>
              <a:rPr lang="zh-CN" altLang="en-US" dirty="0">
                <a:latin typeface="Arial" panose="020B0604020202020204" pitchFamily="34" charset="0"/>
                <a:ea typeface="宋体" panose="02010600030101010101" pitchFamily="2" charset="-122"/>
                <a:hlinkClick r:id="rId1"/>
              </a:rPr>
              <a:t>布拉顿</a:t>
            </a:r>
            <a:r>
              <a:rPr lang="zh-CN" altLang="en-US" dirty="0">
                <a:latin typeface="Arial" panose="020B0604020202020204" pitchFamily="34" charset="0"/>
                <a:ea typeface="宋体" panose="02010600030101010101" pitchFamily="2" charset="-122"/>
              </a:rPr>
              <a:t>（</a:t>
            </a:r>
            <a:r>
              <a:rPr lang="en-US" altLang="zh-CN" dirty="0">
                <a:latin typeface="Arial" panose="020B0604020202020204" pitchFamily="34" charset="0"/>
                <a:ea typeface="宋体" panose="02010600030101010101" pitchFamily="2" charset="-122"/>
              </a:rPr>
              <a:t>Walter Brattain</a:t>
            </a:r>
            <a:r>
              <a:rPr lang="zh-CN" altLang="en-US" dirty="0">
                <a:latin typeface="Arial" panose="020B0604020202020204" pitchFamily="34" charset="0"/>
                <a:ea typeface="宋体" panose="02010600030101010101" pitchFamily="2" charset="-122"/>
              </a:rPr>
              <a:t>）成功地在贝尔实验室制造出第一个点接触型晶体管。</a:t>
            </a:r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9221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3387725"/>
            <a:ext cx="2495550" cy="21018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9222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7700" y="3387725"/>
            <a:ext cx="2589213" cy="21018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9223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3644900"/>
            <a:ext cx="1887538" cy="1474788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1265" name="Rectangle 6"/>
          <p:cNvSpPr>
            <a:spLocks noGrp="1"/>
          </p:cNvSpPr>
          <p:nvPr>
            <p:ph type="title"/>
          </p:nvPr>
        </p:nvSpPr>
        <p:spPr>
          <a:xfrm>
            <a:off x="457200" y="68263"/>
            <a:ext cx="8229600" cy="868362"/>
          </a:xfrm>
        </p:spPr>
        <p:txBody>
          <a:bodyPr vert="horz" wrap="square" lIns="91440" tIns="45720" rIns="91440" bIns="45720" anchor="ctr"/>
          <a:p>
            <a:pPr eaLnBrk="1" hangingPunct="1"/>
            <a:r>
              <a:rPr lang="zh-CN" altLang="en-US" dirty="0"/>
              <a:t>电子技术</a:t>
            </a:r>
            <a:endParaRPr lang="zh-CN" altLang="en-US" dirty="0"/>
          </a:p>
        </p:txBody>
      </p:sp>
      <p:sp>
        <p:nvSpPr>
          <p:cNvPr id="11266" name="文本框 6"/>
          <p:cNvSpPr txBox="1"/>
          <p:nvPr/>
        </p:nvSpPr>
        <p:spPr>
          <a:xfrm>
            <a:off x="609600" y="1447800"/>
            <a:ext cx="5486400" cy="369888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b="1" dirty="0">
                <a:solidFill>
                  <a:srgbClr val="0070C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第三个阶段</a:t>
            </a:r>
            <a:r>
              <a:rPr lang="en-US" altLang="zh-CN" b="1" dirty="0">
                <a:solidFill>
                  <a:srgbClr val="0070C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——</a:t>
            </a:r>
            <a:r>
              <a:rPr lang="zh-CN" altLang="en-US" b="1" dirty="0">
                <a:solidFill>
                  <a:srgbClr val="0070C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集成电路时代</a:t>
            </a:r>
            <a:endParaRPr lang="zh-CN" altLang="en-US" b="1" dirty="0">
              <a:solidFill>
                <a:srgbClr val="0070C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1267" name="矩形 1"/>
          <p:cNvSpPr/>
          <p:nvPr/>
        </p:nvSpPr>
        <p:spPr>
          <a:xfrm>
            <a:off x="838200" y="1970088"/>
            <a:ext cx="7848600" cy="86995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C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1958</a:t>
            </a:r>
            <a:r>
              <a:rPr lang="zh-CN" altLang="en-US" dirty="0">
                <a:solidFill>
                  <a:srgbClr val="C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年仙童公司罗伯特</a:t>
            </a:r>
            <a:r>
              <a:rPr lang="en-US" altLang="zh-CN" dirty="0">
                <a:solidFill>
                  <a:srgbClr val="C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·</a:t>
            </a:r>
            <a:r>
              <a:rPr lang="zh-CN" altLang="en-US" dirty="0">
                <a:solidFill>
                  <a:srgbClr val="C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诺伊斯与德仪公司基尔比间隔数月分别发明了集成电路，开创了世界微电子学的历史。</a:t>
            </a:r>
            <a:endParaRPr lang="zh-CN" altLang="en-US" dirty="0">
              <a:solidFill>
                <a:srgbClr val="C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11268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200" y="3011488"/>
            <a:ext cx="2705100" cy="308133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1269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5538" y="2992438"/>
            <a:ext cx="2590800" cy="311943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1270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3300" y="2997200"/>
            <a:ext cx="2281238" cy="1589088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1271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3300" y="4603750"/>
            <a:ext cx="2281238" cy="1528763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3313" name="Rectangle 6"/>
          <p:cNvSpPr>
            <a:spLocks noGrp="1"/>
          </p:cNvSpPr>
          <p:nvPr>
            <p:ph type="title"/>
          </p:nvPr>
        </p:nvSpPr>
        <p:spPr>
          <a:xfrm>
            <a:off x="457200" y="68263"/>
            <a:ext cx="8229600" cy="868362"/>
          </a:xfrm>
        </p:spPr>
        <p:txBody>
          <a:bodyPr vert="horz" wrap="square" lIns="91440" tIns="45720" rIns="91440" bIns="45720" anchor="ctr"/>
          <a:p>
            <a:pPr eaLnBrk="1" hangingPunct="1"/>
            <a:r>
              <a:rPr lang="zh-CN" altLang="en-US" dirty="0"/>
              <a:t>电子技术</a:t>
            </a:r>
            <a:endParaRPr lang="zh-CN" altLang="en-US" dirty="0"/>
          </a:p>
        </p:txBody>
      </p:sp>
      <p:sp>
        <p:nvSpPr>
          <p:cNvPr id="13314" name="文本框 6"/>
          <p:cNvSpPr txBox="1"/>
          <p:nvPr/>
        </p:nvSpPr>
        <p:spPr>
          <a:xfrm>
            <a:off x="609600" y="1447800"/>
            <a:ext cx="5486400" cy="369888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b="1" dirty="0">
                <a:solidFill>
                  <a:srgbClr val="0070C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第四个阶段</a:t>
            </a:r>
            <a:r>
              <a:rPr lang="en-US" altLang="zh-CN" b="1" dirty="0">
                <a:solidFill>
                  <a:srgbClr val="0070C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——</a:t>
            </a:r>
            <a:r>
              <a:rPr lang="zh-CN" altLang="en-US" b="1" dirty="0">
                <a:solidFill>
                  <a:srgbClr val="0070C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大规模超大规模集成电路时代</a:t>
            </a:r>
            <a:endParaRPr lang="zh-CN" altLang="en-US" b="1" dirty="0">
              <a:solidFill>
                <a:srgbClr val="0070C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13315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85813" y="2590800"/>
            <a:ext cx="1582737" cy="13716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3316" name="图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400" y="3571875"/>
            <a:ext cx="2746375" cy="18288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3317" name="图片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3038" y="3962400"/>
            <a:ext cx="3000375" cy="202088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3318" name="矩形 13"/>
          <p:cNvSpPr/>
          <p:nvPr/>
        </p:nvSpPr>
        <p:spPr>
          <a:xfrm>
            <a:off x="2436813" y="3059113"/>
            <a:ext cx="2928937" cy="369887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zh-CN" altLang="en-US" dirty="0">
                <a:solidFill>
                  <a:srgbClr val="333333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逻辑门数为</a:t>
            </a:r>
            <a:r>
              <a:rPr lang="en-US" altLang="zh-CN" dirty="0">
                <a:solidFill>
                  <a:srgbClr val="333333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100</a:t>
            </a:r>
            <a:r>
              <a:rPr lang="zh-CN" altLang="en-US" dirty="0">
                <a:solidFill>
                  <a:srgbClr val="333333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门～</a:t>
            </a:r>
            <a:r>
              <a:rPr lang="en-US" altLang="zh-CN" dirty="0">
                <a:solidFill>
                  <a:srgbClr val="333333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9999</a:t>
            </a:r>
            <a:r>
              <a:rPr lang="zh-CN" altLang="en-US" dirty="0">
                <a:solidFill>
                  <a:srgbClr val="333333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门</a:t>
            </a:r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3319" name="矩形 15"/>
          <p:cNvSpPr/>
          <p:nvPr/>
        </p:nvSpPr>
        <p:spPr>
          <a:xfrm>
            <a:off x="609600" y="2139950"/>
            <a:ext cx="2673350" cy="369888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zh-CN" altLang="en-US" dirty="0">
                <a:solidFill>
                  <a:srgbClr val="333333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逻辑门数为</a:t>
            </a:r>
            <a:r>
              <a:rPr lang="en-US" altLang="zh-CN" dirty="0">
                <a:solidFill>
                  <a:srgbClr val="333333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10</a:t>
            </a:r>
            <a:r>
              <a:rPr lang="zh-CN" altLang="en-US" dirty="0">
                <a:solidFill>
                  <a:srgbClr val="333333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门～</a:t>
            </a:r>
            <a:r>
              <a:rPr lang="en-US" altLang="zh-CN" dirty="0">
                <a:solidFill>
                  <a:srgbClr val="333333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100</a:t>
            </a:r>
            <a:r>
              <a:rPr lang="zh-CN" altLang="en-US" dirty="0">
                <a:solidFill>
                  <a:srgbClr val="333333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门</a:t>
            </a:r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3320" name="矩形 16"/>
          <p:cNvSpPr/>
          <p:nvPr/>
        </p:nvSpPr>
        <p:spPr>
          <a:xfrm>
            <a:off x="5608638" y="3511550"/>
            <a:ext cx="2287587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zh-CN" altLang="en-US" dirty="0">
                <a:solidFill>
                  <a:srgbClr val="333333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逻辑门数超过</a:t>
            </a:r>
            <a:r>
              <a:rPr lang="en-US" altLang="zh-CN" dirty="0">
                <a:solidFill>
                  <a:srgbClr val="333333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10</a:t>
            </a:r>
            <a:r>
              <a:rPr lang="zh-CN" altLang="en-US" dirty="0">
                <a:solidFill>
                  <a:srgbClr val="333333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万个</a:t>
            </a:r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5361" name="Rectangle 6"/>
          <p:cNvSpPr>
            <a:spLocks noGrp="1"/>
          </p:cNvSpPr>
          <p:nvPr>
            <p:ph type="title"/>
          </p:nvPr>
        </p:nvSpPr>
        <p:spPr>
          <a:xfrm>
            <a:off x="457200" y="68263"/>
            <a:ext cx="8229600" cy="868362"/>
          </a:xfrm>
        </p:spPr>
        <p:txBody>
          <a:bodyPr vert="horz" wrap="square" lIns="91440" tIns="45720" rIns="91440" bIns="45720" anchor="ctr"/>
          <a:p>
            <a:pPr eaLnBrk="1" hangingPunct="1"/>
            <a:r>
              <a:rPr lang="zh-CN" altLang="en-US" dirty="0"/>
              <a:t>电子技术</a:t>
            </a:r>
            <a:endParaRPr lang="zh-CN" altLang="en-US" dirty="0"/>
          </a:p>
        </p:txBody>
      </p:sp>
      <p:sp>
        <p:nvSpPr>
          <p:cNvPr id="15362" name="矩形 8"/>
          <p:cNvSpPr/>
          <p:nvPr/>
        </p:nvSpPr>
        <p:spPr>
          <a:xfrm>
            <a:off x="866775" y="1479550"/>
            <a:ext cx="4572000" cy="3683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zh-CN" altLang="en-US" b="1" dirty="0">
                <a:solidFill>
                  <a:srgbClr val="C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戈登</a:t>
            </a:r>
            <a:r>
              <a:rPr lang="en-US" altLang="zh-CN" b="1" dirty="0">
                <a:solidFill>
                  <a:srgbClr val="C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.</a:t>
            </a:r>
            <a:r>
              <a:rPr lang="zh-CN" altLang="en-US" b="1" dirty="0">
                <a:solidFill>
                  <a:srgbClr val="C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摩尔</a:t>
            </a:r>
            <a:r>
              <a:rPr lang="en-US" altLang="zh-CN" b="1" dirty="0">
                <a:solidFill>
                  <a:srgbClr val="C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——</a:t>
            </a:r>
            <a:r>
              <a:rPr lang="zh-CN" altLang="en-US" b="1" dirty="0">
                <a:solidFill>
                  <a:srgbClr val="C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“摩尔定律” 。</a:t>
            </a:r>
            <a:endParaRPr lang="zh-CN" altLang="en-US" dirty="0">
              <a:solidFill>
                <a:srgbClr val="C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5363" name="矩形 9"/>
          <p:cNvSpPr/>
          <p:nvPr/>
        </p:nvSpPr>
        <p:spPr>
          <a:xfrm>
            <a:off x="881063" y="2011363"/>
            <a:ext cx="6672262" cy="369887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zh-CN" altLang="en-US" dirty="0">
                <a:solidFill>
                  <a:srgbClr val="333333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集成电路芯片上所集成的电路的数目，每隔</a:t>
            </a:r>
            <a:r>
              <a:rPr lang="en-US" altLang="zh-CN" dirty="0">
                <a:solidFill>
                  <a:srgbClr val="333333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18</a:t>
            </a:r>
            <a:r>
              <a:rPr lang="zh-CN" altLang="en-US" dirty="0">
                <a:solidFill>
                  <a:srgbClr val="333333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个月就翻一倍。</a:t>
            </a:r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15364" name="图片 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6775" y="2644775"/>
            <a:ext cx="2390775" cy="323056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5365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5200" y="2552700"/>
            <a:ext cx="5033963" cy="3322638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409" name="Rectangle 6"/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anchor="ctr"/>
          <a:p>
            <a:pPr eaLnBrk="1" hangingPunct="1"/>
            <a:r>
              <a:rPr lang="zh-CN" altLang="en-US" dirty="0"/>
              <a:t>电子技术</a:t>
            </a:r>
            <a:endParaRPr lang="zh-CN" altLang="en-US" dirty="0"/>
          </a:p>
        </p:txBody>
      </p:sp>
      <p:sp>
        <p:nvSpPr>
          <p:cNvPr id="17410" name="文本框 3"/>
          <p:cNvSpPr txBox="1"/>
          <p:nvPr/>
        </p:nvSpPr>
        <p:spPr>
          <a:xfrm>
            <a:off x="476250" y="1371600"/>
            <a:ext cx="5486400" cy="369888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zh-CN" altLang="en-US" b="1" dirty="0">
                <a:latin typeface="Arial" panose="020B0604020202020204" pitchFamily="34" charset="0"/>
                <a:ea typeface="宋体" panose="02010600030101010101" pitchFamily="2" charset="-122"/>
              </a:rPr>
              <a:t>二、课程介绍</a:t>
            </a:r>
            <a:endParaRPr lang="zh-CN" altLang="en-US" b="1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7411" name="文本框 5"/>
          <p:cNvSpPr txBox="1"/>
          <p:nvPr/>
        </p:nvSpPr>
        <p:spPr>
          <a:xfrm>
            <a:off x="1066800" y="1982788"/>
            <a:ext cx="5486400" cy="369887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b="1" dirty="0">
                <a:solidFill>
                  <a:srgbClr val="0070C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教材</a:t>
            </a:r>
            <a:endParaRPr lang="zh-CN" altLang="en-US" b="1" dirty="0">
              <a:solidFill>
                <a:srgbClr val="0070C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7412" name="文本框 2"/>
          <p:cNvSpPr txBox="1"/>
          <p:nvPr/>
        </p:nvSpPr>
        <p:spPr>
          <a:xfrm>
            <a:off x="5334000" y="3048000"/>
            <a:ext cx="3462338" cy="1338263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00B0F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《</a:t>
            </a:r>
            <a:r>
              <a:rPr lang="zh-CN" altLang="en-US" b="1" dirty="0">
                <a:solidFill>
                  <a:srgbClr val="00B0F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电子技术基础</a:t>
            </a:r>
            <a:r>
              <a:rPr lang="en-US" altLang="zh-CN" b="1" dirty="0">
                <a:solidFill>
                  <a:srgbClr val="00B0F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——</a:t>
            </a:r>
            <a:r>
              <a:rPr lang="zh-CN" altLang="en-US" b="1" dirty="0">
                <a:solidFill>
                  <a:srgbClr val="00B0F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模拟部分</a:t>
            </a:r>
            <a:r>
              <a:rPr lang="en-US" altLang="zh-CN" b="1" dirty="0">
                <a:solidFill>
                  <a:srgbClr val="00B0F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》</a:t>
            </a:r>
            <a:endParaRPr lang="en-US" altLang="zh-CN" b="1" dirty="0">
              <a:solidFill>
                <a:srgbClr val="00B0F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00B0F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 </a:t>
            </a:r>
            <a:r>
              <a:rPr lang="zh-CN" altLang="en-US" b="1" dirty="0">
                <a:solidFill>
                  <a:srgbClr val="00B0F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康华光主编   </a:t>
            </a:r>
            <a:endParaRPr lang="en-US" altLang="zh-CN" b="1" dirty="0">
              <a:solidFill>
                <a:srgbClr val="00B0F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00B0F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 </a:t>
            </a:r>
            <a:r>
              <a:rPr lang="zh-CN" altLang="en-US" b="1" dirty="0">
                <a:solidFill>
                  <a:srgbClr val="00B0F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第五版</a:t>
            </a:r>
            <a:endParaRPr lang="zh-CN" altLang="en-US" b="1" dirty="0">
              <a:solidFill>
                <a:srgbClr val="00B0F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17413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09800" y="2144713"/>
            <a:ext cx="2827338" cy="390207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607</Words>
  <Application>WPS 演示</Application>
  <PresentationFormat>全屏显示(4:3)</PresentationFormat>
  <Paragraphs>85</Paragraphs>
  <Slides>12</Slides>
  <Notes>10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12</vt:i4>
      </vt:variant>
    </vt:vector>
  </HeadingPairs>
  <TitlesOfParts>
    <vt:vector size="21" baseType="lpstr">
      <vt:lpstr>Arial</vt:lpstr>
      <vt:lpstr>宋体</vt:lpstr>
      <vt:lpstr>Wingdings</vt:lpstr>
      <vt:lpstr>Times New Roman</vt:lpstr>
      <vt:lpstr>仿宋</vt:lpstr>
      <vt:lpstr>微软雅黑</vt:lpstr>
      <vt:lpstr>Arial Unicode MS</vt:lpstr>
      <vt:lpstr>默认设计模板</vt:lpstr>
      <vt:lpstr>1_默认设计模板</vt:lpstr>
      <vt:lpstr>电子技术基础</vt:lpstr>
      <vt:lpstr>电子技术</vt:lpstr>
      <vt:lpstr>电子技术</vt:lpstr>
      <vt:lpstr>电子技术</vt:lpstr>
      <vt:lpstr>电子技术</vt:lpstr>
      <vt:lpstr>电子技术</vt:lpstr>
      <vt:lpstr>电子技术</vt:lpstr>
      <vt:lpstr>电子技术</vt:lpstr>
      <vt:lpstr>电子技术</vt:lpstr>
      <vt:lpstr>电子技术</vt:lpstr>
      <vt:lpstr>电子技术</vt:lpstr>
      <vt:lpstr>电子技术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郑慧娟</cp:lastModifiedBy>
  <cp:revision>585</cp:revision>
  <dcterms:created xsi:type="dcterms:W3CDTF">2019-03-04T04:14:00Z</dcterms:created>
  <dcterms:modified xsi:type="dcterms:W3CDTF">2019-03-04T13:39:16Z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r8>1</vt:r8>
  </property>
  <property fmtid="{D5CDD505-2E9C-101B-9397-08002B2CF9AE}" pid="3" name="KSOProductBuildVer">
    <vt:lpwstr>2052-11.1.0.8500</vt:lpwstr>
  </property>
</Properties>
</file>

<file path=docProps/thumbnail.jpeg>
</file>